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9A49B8-427E-42C7-8237-914C4CF7EF90}" v="47" dt="2025-05-13T19:20:35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7" autoAdjust="0"/>
    <p:restoredTop sz="94660"/>
  </p:normalViewPr>
  <p:slideViewPr>
    <p:cSldViewPr snapToGrid="0">
      <p:cViewPr>
        <p:scale>
          <a:sx n="87" d="100"/>
          <a:sy n="87" d="100"/>
        </p:scale>
        <p:origin x="57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2T20:09:34.1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3T17:06:23.087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224 0,'20'349,"-21"-235,-17 121,-58 250,-8 64,74-433,6 128,30 116,4-39,-23 1,-64 339,1-38,68 205,74-3,-27-347,1 8,-5 16,-15-117,-10-133,39 307,18-3,115 281,-174-741,77 327,-84-286,-7 1,-5 0,-7 1,-18 162,-14-14,-3 32,18 0,31 171,-8-319,62 950,-58-790,0 1,3 12,-14-227,-3 263,3-156,3-58,-8-107,2-44,1 1,0 0,1 0,1 0,3 17,2-10,17 41,-15-45,0 1,-2-1,5 27,27 116,0-6,-37-147,0 1,0-1,-1 1,0 0,-1-1,0 1,0-1,-1 1,0-1,-6 16,3-15,0 0,0-1,-1 1,0-1,-1 0,0 0,0-1,-17 14,23-20,0-1,0 0,0 1,0-1,0 1,0-1,0 1,0 0,0-1,1 1,-1 0,1-1,-1 1,1 0,0 0,-1 0,1-1,0 1,0 0,1 0,-1 0,0-1,0 1,1 0,0 1,2 7,1 0,0-1,8 14,2 3,9 23,-14-31,11 28,-20-45,2 4,0 1,-1 0,0-1,2 12,-3-16,0 0,0 0,0 0,0 0,-1 0,1 0,0 1,0-1,-1 0,1 0,0 0,-1 0,1 0,-1 0,1 0,-1 0,0-1,1 1,-1 0,0 0,0 0,0-1,1 1,-1 0,0-1,0 1,0-1,0 1,0-1,0 1,0-1,-2 0,2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3T18:10:03.394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1108 1,'16'43,"12"55,-24-79,-1 0,0 0,-2 1,0-1,-3 32,-19 83,4-20,-77 647,-35 268,-85 346,64-430,-81 1166,116-742,55-846,-6 60,18 0,47 98,46-2,-25-415,-12-146,22 393,-28-355,-23 199,19-339,-55 607,55-575,-15 697,-1 115,15-707,4-126,2 0,1 0,12 43,19 30,84 169,-104-238,128 283,62 295,-195-576,2 0,1 0,1-1,1-1,2 0,29 40,120 195,-123-196,63 77,25 40,-128-182,6 7,-9-12,1 0,-1 0,0 1,1-1,-1 0,0 0,1 0,-1 0,0 0,1 0,-1 0,0 0,1 0,-1 0,0 0,1 0,-1 0,0-1,1 1,-1 0,0 0,1 0,-1 0,0 0,1-1,-1 1,0 0,0 0,1-1,-1 1,0 0,0 0,0-1,1 1,-1 0,0-1,0 1,0 0,0-1,1 1,9-21,2-4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4B206-75DA-4915-97FE-1C509856FB2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71499-FFE7-4080-8ADE-CCA6381B4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68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754B-B123-4FB6-92C5-FE847D20653F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1ED2-6EF9-4F8A-A7CE-A40AF6EAC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40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754B-B123-4FB6-92C5-FE847D20653F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1ED2-6EF9-4F8A-A7CE-A40AF6EAC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51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754B-B123-4FB6-92C5-FE847D20653F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1ED2-6EF9-4F8A-A7CE-A40AF6EAC20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5567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754B-B123-4FB6-92C5-FE847D20653F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1ED2-6EF9-4F8A-A7CE-A40AF6EAC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1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754B-B123-4FB6-92C5-FE847D20653F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1ED2-6EF9-4F8A-A7CE-A40AF6EAC20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4728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754B-B123-4FB6-92C5-FE847D20653F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1ED2-6EF9-4F8A-A7CE-A40AF6EAC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08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754B-B123-4FB6-92C5-FE847D20653F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1ED2-6EF9-4F8A-A7CE-A40AF6EAC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91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754B-B123-4FB6-92C5-FE847D20653F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1ED2-6EF9-4F8A-A7CE-A40AF6EAC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7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754B-B123-4FB6-92C5-FE847D20653F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1ED2-6EF9-4F8A-A7CE-A40AF6EAC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4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754B-B123-4FB6-92C5-FE847D20653F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1ED2-6EF9-4F8A-A7CE-A40AF6EAC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4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754B-B123-4FB6-92C5-FE847D20653F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1ED2-6EF9-4F8A-A7CE-A40AF6EAC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2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754B-B123-4FB6-92C5-FE847D20653F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1ED2-6EF9-4F8A-A7CE-A40AF6EAC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6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754B-B123-4FB6-92C5-FE847D20653F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1ED2-6EF9-4F8A-A7CE-A40AF6EAC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9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754B-B123-4FB6-92C5-FE847D20653F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1ED2-6EF9-4F8A-A7CE-A40AF6EAC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09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754B-B123-4FB6-92C5-FE847D20653F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1ED2-6EF9-4F8A-A7CE-A40AF6EAC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0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754B-B123-4FB6-92C5-FE847D20653F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1ED2-6EF9-4F8A-A7CE-A40AF6EAC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4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D754B-B123-4FB6-92C5-FE847D20653F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4E91ED2-6EF9-4F8A-A7CE-A40AF6EAC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3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bostoncil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housingapplication.ocd.state.ma.us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31295842-D98F-470B-AF59-C16A46D1F37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524000" y="1600582"/>
            <a:ext cx="5157630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enir Next LT Pro Demi" panose="020F0502020204030204" pitchFamily="34" charset="0"/>
              </a:rPr>
              <a:t>Encontrar viviendas asequibles en Boston</a:t>
            </a:r>
            <a:endParaRPr kumimoji="0" lang="es-ES" altLang="en-US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Next LT Pro Dem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n-US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Roboto" panose="02000000000000000000" pitchFamily="2" charset="0"/>
              </a:rPr>
            </a:b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F89DD-B0D5-06ED-FD08-C626AACD23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Boston Center For Independent Living</a:t>
            </a:r>
          </a:p>
          <a:p>
            <a:r>
              <a:rPr lang="en-US" dirty="0">
                <a:hlinkClick r:id="rId2"/>
              </a:rPr>
              <a:t>www.bostoncil.org</a:t>
            </a:r>
            <a:r>
              <a:rPr lang="en-US" dirty="0"/>
              <a:t>/617-338-6665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F50BBB-AF77-12F4-9623-97FA8E2F9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461" y="284287"/>
            <a:ext cx="5370674" cy="339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72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365772-CD38-98ED-37F5-CD2A2DC63A2E}"/>
              </a:ext>
            </a:extLst>
          </p:cNvPr>
          <p:cNvSpPr txBox="1"/>
          <p:nvPr/>
        </p:nvSpPr>
        <p:spPr>
          <a:xfrm>
            <a:off x="1007483" y="1130680"/>
            <a:ext cx="251870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Vivienda Publica </a:t>
            </a:r>
            <a:r>
              <a:rPr lang="en-US" sz="4000" dirty="0" err="1"/>
              <a:t>Basada</a:t>
            </a:r>
            <a:r>
              <a:rPr lang="en-US" sz="4000" dirty="0"/>
              <a:t> 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Proyectos</a:t>
            </a:r>
            <a:endParaRPr lang="en-US" sz="40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9327C-9DEB-7AFC-EC4D-86CE080E0CFF}"/>
              </a:ext>
            </a:extLst>
          </p:cNvPr>
          <p:cNvSpPr txBox="1"/>
          <p:nvPr/>
        </p:nvSpPr>
        <p:spPr>
          <a:xfrm>
            <a:off x="3564517" y="900711"/>
            <a:ext cx="607774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Renta =30%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ingreso</a:t>
            </a:r>
            <a:r>
              <a:rPr lang="en-US" dirty="0"/>
              <a:t> </a:t>
            </a:r>
            <a:r>
              <a:rPr lang="en-US" dirty="0" err="1"/>
              <a:t>mensual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Vale De </a:t>
            </a:r>
            <a:r>
              <a:rPr lang="en-US" dirty="0" err="1"/>
              <a:t>Cupon</a:t>
            </a:r>
            <a:r>
              <a:rPr lang="en-US" dirty="0"/>
              <a:t> (Voucher) – no lo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llevar</a:t>
            </a:r>
            <a:r>
              <a:rPr lang="en-US" dirty="0"/>
              <a:t> con usted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La </a:t>
            </a:r>
            <a:r>
              <a:rPr lang="en-US" dirty="0" err="1"/>
              <a:t>lista</a:t>
            </a:r>
            <a:r>
              <a:rPr lang="en-US" dirty="0"/>
              <a:t> de </a:t>
            </a:r>
            <a:r>
              <a:rPr lang="en-US" dirty="0" err="1"/>
              <a:t>espera</a:t>
            </a:r>
            <a:r>
              <a:rPr lang="en-US" dirty="0"/>
              <a:t> no es tan </a:t>
            </a:r>
            <a:r>
              <a:rPr lang="en-US" dirty="0" err="1"/>
              <a:t>larga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Seccion</a:t>
            </a:r>
            <a:r>
              <a:rPr lang="en-US" dirty="0"/>
              <a:t> 8 </a:t>
            </a:r>
            <a:r>
              <a:rPr lang="en-US" dirty="0" err="1"/>
              <a:t>movil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240+ </a:t>
            </a:r>
            <a:r>
              <a:rPr lang="en-US" b="1" u="sng" dirty="0" err="1">
                <a:solidFill>
                  <a:schemeClr val="tx2">
                    <a:lumMod val="75000"/>
                  </a:schemeClr>
                </a:solidFill>
              </a:rPr>
              <a:t>viviendas</a:t>
            </a:r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 locales </a:t>
            </a:r>
            <a:r>
              <a:rPr lang="en-US" b="1" u="sng" dirty="0" err="1">
                <a:solidFill>
                  <a:schemeClr val="tx2">
                    <a:lumMod val="75000"/>
                  </a:schemeClr>
                </a:solidFill>
              </a:rPr>
              <a:t>manejada</a:t>
            </a:r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u="sng" dirty="0" err="1">
                <a:solidFill>
                  <a:schemeClr val="tx2">
                    <a:lumMod val="75000"/>
                  </a:schemeClr>
                </a:solidFill>
              </a:rPr>
              <a:t>por</a:t>
            </a:r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u="sng" dirty="0" err="1">
                <a:solidFill>
                  <a:schemeClr val="tx2">
                    <a:lumMod val="75000"/>
                  </a:schemeClr>
                </a:solidFill>
              </a:rPr>
              <a:t>autoridades</a:t>
            </a:r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 de Vivienda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Aplique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medio del CHAMP,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aplicaccion</a:t>
            </a:r>
            <a:r>
              <a:rPr lang="en-US" dirty="0"/>
              <a:t> central de </a:t>
            </a:r>
            <a:r>
              <a:rPr lang="en-US" dirty="0" err="1"/>
              <a:t>todo</a:t>
            </a:r>
            <a:r>
              <a:rPr lang="en-US" dirty="0"/>
              <a:t> de Massachusetts (</a:t>
            </a:r>
            <a:r>
              <a:rPr lang="en-US" dirty="0">
                <a:hlinkClick r:id="rId2"/>
              </a:rPr>
              <a:t>Home – CHAMP</a:t>
            </a:r>
            <a:r>
              <a:rPr lang="en-US" dirty="0"/>
              <a:t>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Seleccione</a:t>
            </a:r>
            <a:r>
              <a:rPr lang="en-US" dirty="0"/>
              <a:t> solo la </a:t>
            </a:r>
            <a:r>
              <a:rPr lang="en-US" dirty="0" err="1"/>
              <a:t>ciudades</a:t>
            </a:r>
            <a:r>
              <a:rPr lang="en-US" dirty="0"/>
              <a:t> </a:t>
            </a:r>
            <a:r>
              <a:rPr lang="en-US" dirty="0" err="1"/>
              <a:t>donde</a:t>
            </a:r>
            <a:r>
              <a:rPr lang="en-US" dirty="0"/>
              <a:t> le </a:t>
            </a:r>
            <a:r>
              <a:rPr lang="en-US" dirty="0" err="1"/>
              <a:t>interesa</a:t>
            </a:r>
            <a:r>
              <a:rPr lang="en-US" dirty="0"/>
              <a:t> </a:t>
            </a:r>
            <a:r>
              <a:rPr lang="en-US" dirty="0" err="1"/>
              <a:t>vivir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Cada ciudad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propio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 de </a:t>
            </a:r>
            <a:r>
              <a:rPr lang="en-US" dirty="0" err="1"/>
              <a:t>espera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Las </a:t>
            </a:r>
            <a:r>
              <a:rPr lang="en-US" dirty="0" err="1"/>
              <a:t>Viviendas</a:t>
            </a:r>
            <a:r>
              <a:rPr lang="en-US" dirty="0"/>
              <a:t> de Boston </a:t>
            </a:r>
            <a:r>
              <a:rPr lang="en-US" dirty="0" err="1"/>
              <a:t>tienen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propio</a:t>
            </a:r>
            <a:r>
              <a:rPr lang="en-US" dirty="0"/>
              <a:t> portal para </a:t>
            </a:r>
            <a:r>
              <a:rPr lang="en-US" dirty="0" err="1"/>
              <a:t>aplicar</a:t>
            </a:r>
            <a:r>
              <a:rPr lang="en-US" dirty="0"/>
              <a:t> </a:t>
            </a:r>
            <a:r>
              <a:rPr lang="en-US" dirty="0" err="1"/>
              <a:t>separado</a:t>
            </a:r>
            <a:r>
              <a:rPr lang="en-US" dirty="0"/>
              <a:t> a CHAMP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170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20D9E8-5EC2-8CCB-E24E-E8A7EE011913}"/>
              </a:ext>
            </a:extLst>
          </p:cNvPr>
          <p:cNvSpPr txBox="1"/>
          <p:nvPr/>
        </p:nvSpPr>
        <p:spPr>
          <a:xfrm>
            <a:off x="750137" y="2266835"/>
            <a:ext cx="28746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Viviendas</a:t>
            </a:r>
            <a:r>
              <a:rPr lang="en-US" sz="4800" dirty="0"/>
              <a:t> </a:t>
            </a:r>
            <a:r>
              <a:rPr lang="en-US" sz="4800" dirty="0" err="1"/>
              <a:t>Privadas</a:t>
            </a:r>
            <a:r>
              <a:rPr lang="en-US" sz="4800" dirty="0"/>
              <a:t> de </a:t>
            </a:r>
            <a:r>
              <a:rPr lang="en-US" sz="4800" dirty="0" err="1"/>
              <a:t>proyecto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154996-5217-4D1F-6D7C-3090808B076D}"/>
              </a:ext>
            </a:extLst>
          </p:cNvPr>
          <p:cNvSpPr txBox="1"/>
          <p:nvPr/>
        </p:nvSpPr>
        <p:spPr>
          <a:xfrm>
            <a:off x="4964982" y="1630194"/>
            <a:ext cx="47964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Similar a </a:t>
            </a:r>
            <a:r>
              <a:rPr lang="en-US" sz="2000" dirty="0" err="1"/>
              <a:t>vivendas</a:t>
            </a:r>
            <a:r>
              <a:rPr lang="en-US" sz="2000" dirty="0"/>
              <a:t> </a:t>
            </a:r>
            <a:r>
              <a:rPr lang="en-US" sz="2000" dirty="0" err="1"/>
              <a:t>publicas</a:t>
            </a:r>
            <a:r>
              <a:rPr lang="en-US" sz="2000" dirty="0"/>
              <a:t>, son </a:t>
            </a:r>
            <a:r>
              <a:rPr lang="en-US" sz="2000" dirty="0" err="1"/>
              <a:t>vivendas</a:t>
            </a:r>
            <a:r>
              <a:rPr lang="en-US" sz="2000" dirty="0"/>
              <a:t> </a:t>
            </a:r>
            <a:r>
              <a:rPr lang="en-US" sz="2000" dirty="0" err="1"/>
              <a:t>privadas</a:t>
            </a:r>
            <a:endParaRPr lang="en-US" sz="2000" dirty="0"/>
          </a:p>
          <a:p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Renta= 30% de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ingreso</a:t>
            </a:r>
            <a:r>
              <a:rPr lang="en-US" sz="2000" dirty="0"/>
              <a:t> </a:t>
            </a:r>
            <a:r>
              <a:rPr lang="en-US" sz="2000" dirty="0" err="1"/>
              <a:t>mensual</a:t>
            </a:r>
            <a:endParaRPr lang="en-US" sz="2000" dirty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Vale de </a:t>
            </a:r>
            <a:r>
              <a:rPr lang="en-US" sz="2000" dirty="0" err="1"/>
              <a:t>Cupon</a:t>
            </a:r>
            <a:r>
              <a:rPr lang="en-US" sz="2000" dirty="0"/>
              <a:t> (Voucher) </a:t>
            </a:r>
            <a:r>
              <a:rPr lang="en-US" sz="2000" dirty="0" err="1"/>
              <a:t>esta</a:t>
            </a:r>
            <a:r>
              <a:rPr lang="en-US" sz="2000" dirty="0"/>
              <a:t> </a:t>
            </a:r>
            <a:r>
              <a:rPr lang="en-US" sz="2000" dirty="0" err="1"/>
              <a:t>adjunto</a:t>
            </a:r>
            <a:r>
              <a:rPr lang="en-US" sz="2000" dirty="0"/>
              <a:t> con el </a:t>
            </a:r>
            <a:r>
              <a:rPr lang="en-US" sz="2000" dirty="0" err="1"/>
              <a:t>apartamento</a:t>
            </a:r>
            <a:r>
              <a:rPr lang="en-US" sz="2000" dirty="0"/>
              <a:t> </a:t>
            </a:r>
            <a:r>
              <a:rPr lang="en-US" sz="2000" dirty="0" err="1"/>
              <a:t>indicado</a:t>
            </a:r>
            <a:endParaRPr lang="en-US" sz="2000" dirty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Las </a:t>
            </a:r>
            <a:r>
              <a:rPr lang="en-US" sz="2000" dirty="0" err="1"/>
              <a:t>listas</a:t>
            </a:r>
            <a:r>
              <a:rPr lang="en-US" sz="2000" dirty="0"/>
              <a:t> de </a:t>
            </a:r>
            <a:r>
              <a:rPr lang="en-US" sz="2000" dirty="0" err="1"/>
              <a:t>espera</a:t>
            </a:r>
            <a:r>
              <a:rPr lang="en-US" sz="2000" dirty="0"/>
              <a:t> a </a:t>
            </a:r>
            <a:r>
              <a:rPr lang="en-US" sz="2000" dirty="0" err="1"/>
              <a:t>veces</a:t>
            </a:r>
            <a:r>
              <a:rPr lang="en-US" sz="2000" dirty="0"/>
              <a:t> es mas </a:t>
            </a:r>
            <a:r>
              <a:rPr lang="en-US" sz="2000" dirty="0" err="1"/>
              <a:t>corta</a:t>
            </a:r>
            <a:r>
              <a:rPr lang="en-US" sz="2000" dirty="0"/>
              <a:t> que </a:t>
            </a:r>
            <a:r>
              <a:rPr lang="en-US" sz="2000" dirty="0" err="1"/>
              <a:t>seccion</a:t>
            </a:r>
            <a:r>
              <a:rPr lang="en-US" sz="2000" dirty="0"/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1570794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BD49EC-FAC3-40F4-4A58-EA26E095BD7C}"/>
              </a:ext>
            </a:extLst>
          </p:cNvPr>
          <p:cNvSpPr txBox="1"/>
          <p:nvPr/>
        </p:nvSpPr>
        <p:spPr>
          <a:xfrm>
            <a:off x="930825" y="1858914"/>
            <a:ext cx="28636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Vivienda </a:t>
            </a:r>
            <a:r>
              <a:rPr lang="en-US" sz="4800" dirty="0" err="1"/>
              <a:t>Privada</a:t>
            </a:r>
            <a:r>
              <a:rPr lang="en-US" sz="4800" dirty="0"/>
              <a:t> de </a:t>
            </a:r>
            <a:r>
              <a:rPr lang="en-US" sz="4800" dirty="0" err="1"/>
              <a:t>Proyectos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56532C-C6C8-7FE5-9760-B2F952AD2A94}"/>
              </a:ext>
            </a:extLst>
          </p:cNvPr>
          <p:cNvSpPr txBox="1"/>
          <p:nvPr/>
        </p:nvSpPr>
        <p:spPr>
          <a:xfrm>
            <a:off x="4418686" y="884285"/>
            <a:ext cx="47800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err="1"/>
              <a:t>Aplique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medio de la </a:t>
            </a:r>
            <a:r>
              <a:rPr lang="en-US" dirty="0" err="1"/>
              <a:t>lista</a:t>
            </a:r>
            <a:r>
              <a:rPr lang="en-US" dirty="0"/>
              <a:t> </a:t>
            </a:r>
            <a:r>
              <a:rPr lang="en-US" dirty="0" err="1"/>
              <a:t>MetroHousing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-   Busque </a:t>
            </a:r>
            <a:r>
              <a:rPr lang="en-US" dirty="0" err="1"/>
              <a:t>en</a:t>
            </a:r>
            <a:r>
              <a:rPr lang="en-US" dirty="0"/>
              <a:t> Masshousing.com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Aplique</a:t>
            </a:r>
            <a:r>
              <a:rPr lang="en-US" dirty="0"/>
              <a:t> a </a:t>
            </a:r>
            <a:r>
              <a:rPr lang="en-US" dirty="0" err="1"/>
              <a:t>cada</a:t>
            </a:r>
            <a:r>
              <a:rPr lang="en-US" dirty="0"/>
              <a:t> Vivienda individual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Cada </a:t>
            </a:r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propia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de </a:t>
            </a:r>
            <a:r>
              <a:rPr lang="en-US" dirty="0" err="1"/>
              <a:t>espera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Puede usar Pre-</a:t>
            </a:r>
            <a:r>
              <a:rPr lang="en-US" dirty="0" err="1"/>
              <a:t>solicitud</a:t>
            </a:r>
            <a:r>
              <a:rPr lang="en-US" dirty="0"/>
              <a:t> </a:t>
            </a:r>
            <a:r>
              <a:rPr lang="en-US" dirty="0" err="1"/>
              <a:t>comun</a:t>
            </a:r>
            <a:r>
              <a:rPr lang="en-US" dirty="0"/>
              <a:t> o </a:t>
            </a:r>
            <a:r>
              <a:rPr lang="en-US" dirty="0" err="1"/>
              <a:t>solicitud</a:t>
            </a:r>
            <a:r>
              <a:rPr lang="en-US" dirty="0"/>
              <a:t> </a:t>
            </a:r>
            <a:r>
              <a:rPr lang="en-US" dirty="0" err="1"/>
              <a:t>preliminar</a:t>
            </a:r>
            <a:r>
              <a:rPr lang="en-US" dirty="0"/>
              <a:t>.  Tambien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llamar</a:t>
            </a:r>
            <a:r>
              <a:rPr lang="en-US" dirty="0"/>
              <a:t> a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de las </a:t>
            </a:r>
            <a:r>
              <a:rPr lang="en-US" dirty="0" err="1"/>
              <a:t>propiedades</a:t>
            </a:r>
            <a:r>
              <a:rPr lang="en-US" dirty="0"/>
              <a:t> para mas </a:t>
            </a:r>
            <a:r>
              <a:rPr lang="en-US" dirty="0" err="1"/>
              <a:t>informacion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Una </a:t>
            </a:r>
            <a:r>
              <a:rPr lang="en-US" dirty="0" err="1"/>
              <a:t>buena</a:t>
            </a:r>
            <a:r>
              <a:rPr lang="en-US" dirty="0"/>
              <a:t> forma de </a:t>
            </a:r>
            <a:r>
              <a:rPr lang="en-US" dirty="0" err="1"/>
              <a:t>aplicar</a:t>
            </a:r>
            <a:r>
              <a:rPr lang="en-US" dirty="0"/>
              <a:t> para </a:t>
            </a:r>
            <a:r>
              <a:rPr lang="en-US" dirty="0" err="1"/>
              <a:t>adultos</a:t>
            </a:r>
            <a:r>
              <a:rPr lang="en-US" dirty="0"/>
              <a:t> </a:t>
            </a:r>
            <a:r>
              <a:rPr lang="en-US" dirty="0" err="1"/>
              <a:t>mayores</a:t>
            </a:r>
            <a:r>
              <a:rPr lang="en-US" dirty="0"/>
              <a:t> o </a:t>
            </a:r>
            <a:r>
              <a:rPr lang="en-US" dirty="0" err="1"/>
              <a:t>aquellos</a:t>
            </a:r>
            <a:r>
              <a:rPr lang="en-US" dirty="0"/>
              <a:t> con </a:t>
            </a:r>
            <a:r>
              <a:rPr lang="en-US" dirty="0" err="1"/>
              <a:t>necesidades</a:t>
            </a:r>
            <a:r>
              <a:rPr lang="en-US" dirty="0"/>
              <a:t> de </a:t>
            </a:r>
            <a:r>
              <a:rPr lang="en-US" dirty="0" err="1"/>
              <a:t>accessibilidad</a:t>
            </a:r>
            <a:r>
              <a:rPr lang="en-US" dirty="0"/>
              <a:t>.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Desarrollos</a:t>
            </a:r>
            <a:r>
              <a:rPr lang="en-US" dirty="0"/>
              <a:t> </a:t>
            </a:r>
            <a:r>
              <a:rPr lang="en-US" dirty="0" err="1"/>
              <a:t>inmobiliarios</a:t>
            </a:r>
            <a:r>
              <a:rPr lang="en-US" dirty="0"/>
              <a:t> </a:t>
            </a:r>
            <a:r>
              <a:rPr lang="en-US" dirty="0" err="1"/>
              <a:t>aceptan</a:t>
            </a:r>
            <a:r>
              <a:rPr lang="en-US" dirty="0"/>
              <a:t> Vale de </a:t>
            </a:r>
            <a:r>
              <a:rPr lang="en-US" dirty="0" err="1"/>
              <a:t>cupon</a:t>
            </a:r>
            <a:r>
              <a:rPr lang="en-US" dirty="0"/>
              <a:t> (Voucher)</a:t>
            </a:r>
          </a:p>
        </p:txBody>
      </p:sp>
    </p:spTree>
    <p:extLst>
      <p:ext uri="{BB962C8B-B14F-4D97-AF65-F5344CB8AC3E}">
        <p14:creationId xmlns:p14="http://schemas.microsoft.com/office/powerpoint/2010/main" val="47838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5A5D0A-BE47-21B4-3F89-CF2E58A17CAE}"/>
              </a:ext>
            </a:extLst>
          </p:cNvPr>
          <p:cNvSpPr txBox="1"/>
          <p:nvPr/>
        </p:nvSpPr>
        <p:spPr>
          <a:xfrm>
            <a:off x="892498" y="1601569"/>
            <a:ext cx="2967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Vivienda de </a:t>
            </a:r>
            <a:r>
              <a:rPr lang="en-US" sz="4800" dirty="0" err="1"/>
              <a:t>Ingresos</a:t>
            </a:r>
            <a:r>
              <a:rPr lang="en-US" sz="4800" dirty="0"/>
              <a:t> </a:t>
            </a:r>
            <a:r>
              <a:rPr lang="en-US" sz="4800" dirty="0" err="1"/>
              <a:t>Mixtos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54F076-6552-B2A6-CBD6-D590063C7D7A}"/>
              </a:ext>
            </a:extLst>
          </p:cNvPr>
          <p:cNvSpPr txBox="1"/>
          <p:nvPr/>
        </p:nvSpPr>
        <p:spPr>
          <a:xfrm>
            <a:off x="4090159" y="741923"/>
            <a:ext cx="544807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Nuevos</a:t>
            </a:r>
            <a:r>
              <a:rPr lang="en-US" dirty="0"/>
              <a:t> </a:t>
            </a:r>
            <a:r>
              <a:rPr lang="en-US" dirty="0" err="1"/>
              <a:t>desarollos</a:t>
            </a:r>
            <a:r>
              <a:rPr lang="en-US" dirty="0"/>
              <a:t>/</a:t>
            </a:r>
            <a:r>
              <a:rPr lang="en-US" dirty="0" err="1"/>
              <a:t>Propiedades</a:t>
            </a:r>
            <a:r>
              <a:rPr lang="en-US" dirty="0"/>
              <a:t>, </a:t>
            </a:r>
            <a:r>
              <a:rPr lang="en-US" dirty="0" err="1"/>
              <a:t>tienen</a:t>
            </a:r>
            <a:r>
              <a:rPr lang="en-US" dirty="0"/>
              <a:t> </a:t>
            </a:r>
            <a:r>
              <a:rPr lang="en-US" dirty="0" err="1"/>
              <a:t>cierta</a:t>
            </a:r>
            <a:r>
              <a:rPr lang="en-US" dirty="0"/>
              <a:t> </a:t>
            </a:r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unidades</a:t>
            </a:r>
            <a:r>
              <a:rPr lang="en-US" dirty="0"/>
              <a:t> para personas con bajo </a:t>
            </a:r>
            <a:r>
              <a:rPr lang="en-US" dirty="0" err="1"/>
              <a:t>ingreso</a:t>
            </a:r>
            <a:r>
              <a:rPr lang="en-US" dirty="0"/>
              <a:t>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Si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ingresos</a:t>
            </a:r>
            <a:r>
              <a:rPr lang="en-US" dirty="0"/>
              <a:t> </a:t>
            </a:r>
            <a:r>
              <a:rPr lang="en-US" dirty="0" err="1"/>
              <a:t>cambian</a:t>
            </a:r>
            <a:r>
              <a:rPr lang="en-US" dirty="0"/>
              <a:t> la </a:t>
            </a:r>
            <a:r>
              <a:rPr lang="en-US" dirty="0" err="1"/>
              <a:t>renta</a:t>
            </a:r>
            <a:r>
              <a:rPr lang="en-US" dirty="0"/>
              <a:t> </a:t>
            </a:r>
            <a:r>
              <a:rPr lang="en-US" dirty="0" err="1"/>
              <a:t>queda</a:t>
            </a:r>
            <a:r>
              <a:rPr lang="en-US" dirty="0"/>
              <a:t> lo </a:t>
            </a:r>
            <a:r>
              <a:rPr lang="en-US" dirty="0" err="1"/>
              <a:t>mismo</a:t>
            </a:r>
            <a:r>
              <a:rPr lang="en-US" dirty="0"/>
              <a:t>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Ingresos</a:t>
            </a:r>
            <a:r>
              <a:rPr lang="en-US" dirty="0"/>
              <a:t> que son eligible </a:t>
            </a:r>
            <a:r>
              <a:rPr lang="en-US" dirty="0" err="1"/>
              <a:t>basado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porcentage</a:t>
            </a:r>
            <a:r>
              <a:rPr lang="en-US" dirty="0"/>
              <a:t> (</a:t>
            </a:r>
            <a:r>
              <a:rPr lang="en-US" dirty="0" err="1"/>
              <a:t>Ingreso</a:t>
            </a:r>
            <a:r>
              <a:rPr lang="en-US" dirty="0"/>
              <a:t> medio de la area)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b="1" u="sng" dirty="0" err="1"/>
              <a:t>Encuentren</a:t>
            </a:r>
            <a:r>
              <a:rPr lang="en-US" b="1" u="sng" dirty="0"/>
              <a:t> </a:t>
            </a:r>
            <a:r>
              <a:rPr lang="en-US" b="1" u="sng" dirty="0" err="1"/>
              <a:t>loterias</a:t>
            </a:r>
            <a:r>
              <a:rPr lang="en-US" b="1" u="sng" dirty="0"/>
              <a:t> </a:t>
            </a:r>
            <a:r>
              <a:rPr lang="en-US" b="1" u="sng" dirty="0" err="1"/>
              <a:t>Abiertas</a:t>
            </a:r>
            <a:r>
              <a:rPr lang="en-US" b="1" u="sng" dirty="0"/>
              <a:t> </a:t>
            </a:r>
            <a:r>
              <a:rPr lang="en-US" b="1" u="sng" dirty="0" err="1"/>
              <a:t>en</a:t>
            </a:r>
            <a:r>
              <a:rPr lang="en-US" b="1" u="sng" dirty="0"/>
              <a:t> la </a:t>
            </a:r>
            <a:r>
              <a:rPr lang="en-US" b="1" u="sng" dirty="0" err="1"/>
              <a:t>lista</a:t>
            </a:r>
            <a:r>
              <a:rPr lang="en-US" b="1" u="sng" dirty="0"/>
              <a:t> de Metro</a:t>
            </a:r>
          </a:p>
          <a:p>
            <a:endParaRPr lang="en-US" b="1" u="sng" dirty="0"/>
          </a:p>
          <a:p>
            <a:pPr marL="285750" indent="-285750">
              <a:buFontTx/>
              <a:buChar char="-"/>
            </a:pPr>
            <a:r>
              <a:rPr lang="en-US" dirty="0"/>
              <a:t>Cada </a:t>
            </a:r>
            <a:r>
              <a:rPr lang="en-US" dirty="0" err="1"/>
              <a:t>propiead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propia</a:t>
            </a:r>
            <a:r>
              <a:rPr lang="en-US" dirty="0"/>
              <a:t> </a:t>
            </a:r>
            <a:r>
              <a:rPr lang="en-US" dirty="0" err="1"/>
              <a:t>fecha</a:t>
            </a:r>
            <a:r>
              <a:rPr lang="en-US" dirty="0"/>
              <a:t> para completer las </a:t>
            </a:r>
            <a:r>
              <a:rPr lang="en-US" dirty="0" err="1"/>
              <a:t>aplicaciones</a:t>
            </a:r>
            <a:r>
              <a:rPr lang="en-US" dirty="0"/>
              <a:t>. </a:t>
            </a:r>
            <a:r>
              <a:rPr lang="en-US" dirty="0" err="1"/>
              <a:t>Igual</a:t>
            </a:r>
            <a:r>
              <a:rPr lang="en-US" dirty="0"/>
              <a:t> que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de </a:t>
            </a:r>
            <a:r>
              <a:rPr lang="en-US" dirty="0" err="1"/>
              <a:t>espera</a:t>
            </a:r>
            <a:r>
              <a:rPr lang="en-US" dirty="0"/>
              <a:t>,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espera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Su </a:t>
            </a:r>
            <a:r>
              <a:rPr lang="en-US" dirty="0" err="1"/>
              <a:t>nombre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ser </a:t>
            </a:r>
            <a:r>
              <a:rPr lang="en-US" dirty="0" err="1"/>
              <a:t>escojido</a:t>
            </a:r>
            <a:r>
              <a:rPr lang="en-US" dirty="0"/>
              <a:t> de la </a:t>
            </a:r>
            <a:r>
              <a:rPr lang="en-US" dirty="0" err="1"/>
              <a:t>lista</a:t>
            </a:r>
            <a:r>
              <a:rPr lang="en-US" dirty="0"/>
              <a:t> de </a:t>
            </a:r>
            <a:r>
              <a:rPr lang="en-US" dirty="0" err="1"/>
              <a:t>espera</a:t>
            </a:r>
            <a:r>
              <a:rPr lang="en-US" dirty="0"/>
              <a:t> al azar  </a:t>
            </a:r>
          </a:p>
          <a:p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910822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C4993-8F73-43E4-BDCD-1D3851F8D8B3}"/>
              </a:ext>
            </a:extLst>
          </p:cNvPr>
          <p:cNvSpPr txBox="1"/>
          <p:nvPr/>
        </p:nvSpPr>
        <p:spPr>
          <a:xfrm>
            <a:off x="1062236" y="2302426"/>
            <a:ext cx="3969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Vivienda</a:t>
            </a:r>
          </a:p>
          <a:p>
            <a:r>
              <a:rPr lang="en-US" sz="4800" dirty="0"/>
              <a:t>“</a:t>
            </a:r>
            <a:r>
              <a:rPr lang="en-US" sz="4800" dirty="0" err="1"/>
              <a:t>Asequible</a:t>
            </a:r>
            <a:r>
              <a:rPr lang="en-US" sz="4800" dirty="0"/>
              <a:t>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81C464-BDBA-DA16-1B5D-93DE468A41C8}"/>
              </a:ext>
            </a:extLst>
          </p:cNvPr>
          <p:cNvSpPr txBox="1"/>
          <p:nvPr/>
        </p:nvSpPr>
        <p:spPr>
          <a:xfrm>
            <a:off x="5639712" y="2970431"/>
            <a:ext cx="45555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La </a:t>
            </a:r>
            <a:r>
              <a:rPr lang="en-US" dirty="0" err="1"/>
              <a:t>renta</a:t>
            </a:r>
            <a:r>
              <a:rPr lang="en-US" dirty="0"/>
              <a:t> de Vivienda es 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debajo</a:t>
            </a:r>
            <a:r>
              <a:rPr lang="en-US" dirty="0"/>
              <a:t> de la </a:t>
            </a:r>
            <a:r>
              <a:rPr lang="en-US" dirty="0" err="1"/>
              <a:t>tasa</a:t>
            </a:r>
            <a:r>
              <a:rPr lang="en-US" dirty="0"/>
              <a:t> del mercado.  Pero </a:t>
            </a:r>
            <a:r>
              <a:rPr lang="en-US" dirty="0" err="1"/>
              <a:t>normalemente</a:t>
            </a:r>
            <a:r>
              <a:rPr lang="en-US" dirty="0"/>
              <a:t> es sin </a:t>
            </a:r>
            <a:r>
              <a:rPr lang="en-US" dirty="0" err="1"/>
              <a:t>subsidio</a:t>
            </a:r>
            <a:endParaRPr lang="en-US" dirty="0"/>
          </a:p>
          <a:p>
            <a:endParaRPr lang="en-US" dirty="0"/>
          </a:p>
          <a:p>
            <a:r>
              <a:rPr lang="en-US" dirty="0"/>
              <a:t>Todos pagan la </a:t>
            </a:r>
            <a:r>
              <a:rPr lang="en-US" dirty="0" err="1"/>
              <a:t>mismo</a:t>
            </a:r>
            <a:r>
              <a:rPr lang="en-US" dirty="0"/>
              <a:t> </a:t>
            </a:r>
            <a:r>
              <a:rPr lang="en-US" dirty="0" err="1"/>
              <a:t>renta</a:t>
            </a:r>
            <a:r>
              <a:rPr lang="en-US" dirty="0"/>
              <a:t> </a:t>
            </a:r>
            <a:r>
              <a:rPr lang="en-US" dirty="0" err="1"/>
              <a:t>asequible</a:t>
            </a:r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b="1" dirty="0" err="1"/>
              <a:t>Encontrar</a:t>
            </a:r>
            <a:r>
              <a:rPr lang="en-US" b="1" dirty="0"/>
              <a:t> </a:t>
            </a:r>
            <a:r>
              <a:rPr lang="en-US" b="1" dirty="0" err="1"/>
              <a:t>edificios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endParaRPr lang="en-US" b="1" dirty="0"/>
          </a:p>
          <a:p>
            <a:r>
              <a:rPr lang="en-US" dirty="0"/>
              <a:t>	HousingWorks.net</a:t>
            </a:r>
          </a:p>
        </p:txBody>
      </p:sp>
    </p:spTree>
    <p:extLst>
      <p:ext uri="{BB962C8B-B14F-4D97-AF65-F5344CB8AC3E}">
        <p14:creationId xmlns:p14="http://schemas.microsoft.com/office/powerpoint/2010/main" val="3483545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B1D814-EB13-0EEE-57FA-7450457D1DE0}"/>
              </a:ext>
            </a:extLst>
          </p:cNvPr>
          <p:cNvSpPr txBox="1"/>
          <p:nvPr/>
        </p:nvSpPr>
        <p:spPr>
          <a:xfrm>
            <a:off x="2491329" y="473627"/>
            <a:ext cx="429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HousingWorks.net</a:t>
            </a:r>
          </a:p>
        </p:txBody>
      </p:sp>
      <p:pic>
        <p:nvPicPr>
          <p:cNvPr id="5" name="Picture 4" descr="A computer with hands on keyboard&#10;&#10;AI-generated content may be incorrect.">
            <a:extLst>
              <a:ext uri="{FF2B5EF4-FFF2-40B4-BE49-F238E27FC236}">
                <a16:creationId xmlns:a16="http://schemas.microsoft.com/office/drawing/2014/main" id="{EE18F357-83F7-28B4-12C7-ABD061DE5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0" y="1434568"/>
            <a:ext cx="5206696" cy="36439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C16AD2-494F-4C3F-644B-5819E00C58E3}"/>
              </a:ext>
            </a:extLst>
          </p:cNvPr>
          <p:cNvSpPr txBox="1"/>
          <p:nvPr/>
        </p:nvSpPr>
        <p:spPr>
          <a:xfrm>
            <a:off x="5858730" y="1582340"/>
            <a:ext cx="33455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Portal de </a:t>
            </a:r>
            <a:r>
              <a:rPr lang="en-US" b="1" dirty="0" err="1"/>
              <a:t>Busqueda</a:t>
            </a:r>
            <a:r>
              <a:rPr lang="en-US" b="1" dirty="0"/>
              <a:t> para </a:t>
            </a:r>
            <a:r>
              <a:rPr lang="en-US" b="1" dirty="0" err="1"/>
              <a:t>viviendas</a:t>
            </a:r>
            <a:r>
              <a:rPr lang="en-US" b="1" dirty="0"/>
              <a:t>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Puede </a:t>
            </a:r>
            <a:r>
              <a:rPr lang="en-US" dirty="0" err="1"/>
              <a:t>encontrar</a:t>
            </a:r>
            <a:r>
              <a:rPr lang="en-US" dirty="0"/>
              <a:t> </a:t>
            </a:r>
            <a:r>
              <a:rPr lang="en-US" dirty="0" err="1"/>
              <a:t>aplicacciones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sitio web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	</a:t>
            </a:r>
            <a:r>
              <a:rPr lang="en-US" b="1" dirty="0" err="1"/>
              <a:t>Subcidio</a:t>
            </a:r>
            <a:r>
              <a:rPr lang="en-US" b="1" dirty="0"/>
              <a:t> (</a:t>
            </a:r>
            <a:r>
              <a:rPr lang="en-US" b="1" dirty="0" err="1"/>
              <a:t>Inluyendo</a:t>
            </a:r>
            <a:r>
              <a:rPr lang="en-US" b="1" dirty="0"/>
              <a:t> </a:t>
            </a:r>
            <a:r>
              <a:rPr lang="en-US" b="1" dirty="0" err="1"/>
              <a:t>viviendas</a:t>
            </a:r>
            <a:r>
              <a:rPr lang="en-US" b="1" dirty="0"/>
              <a:t> </a:t>
            </a:r>
            <a:r>
              <a:rPr lang="en-US" b="1" dirty="0" err="1"/>
              <a:t>publicas</a:t>
            </a:r>
            <a:r>
              <a:rPr lang="en-US" b="1" dirty="0"/>
              <a:t>) </a:t>
            </a:r>
            <a:r>
              <a:rPr lang="en-US" b="1" dirty="0" err="1"/>
              <a:t>asequible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	</a:t>
            </a:r>
            <a:r>
              <a:rPr lang="en-US" b="1" dirty="0" err="1"/>
              <a:t>Ingreso</a:t>
            </a:r>
            <a:r>
              <a:rPr lang="en-US" b="1" dirty="0"/>
              <a:t> </a:t>
            </a:r>
            <a:r>
              <a:rPr lang="en-US" b="1" dirty="0" err="1"/>
              <a:t>mixtos</a:t>
            </a:r>
            <a:endParaRPr lang="en-US" b="1" dirty="0"/>
          </a:p>
          <a:p>
            <a:r>
              <a:rPr lang="en-US" b="1" dirty="0" err="1"/>
              <a:t>Viviendas</a:t>
            </a:r>
            <a:r>
              <a:rPr lang="en-US" b="1" dirty="0"/>
              <a:t> </a:t>
            </a:r>
            <a:r>
              <a:rPr lang="en-US" b="1" dirty="0" err="1"/>
              <a:t>transicionales</a:t>
            </a:r>
            <a:r>
              <a:rPr lang="en-US" b="1" dirty="0"/>
              <a:t> </a:t>
            </a:r>
            <a:r>
              <a:rPr lang="en-US" b="1" dirty="0" err="1"/>
              <a:t>como</a:t>
            </a:r>
            <a:r>
              <a:rPr lang="en-US" b="1" dirty="0"/>
              <a:t> </a:t>
            </a:r>
            <a:r>
              <a:rPr lang="en-US" b="1" dirty="0" err="1"/>
              <a:t>albergues</a:t>
            </a:r>
            <a:r>
              <a:rPr lang="en-US" b="1" dirty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3102292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FDC080-4972-A274-256D-A120926010B1}"/>
              </a:ext>
            </a:extLst>
          </p:cNvPr>
          <p:cNvSpPr txBox="1"/>
          <p:nvPr/>
        </p:nvSpPr>
        <p:spPr>
          <a:xfrm>
            <a:off x="788463" y="517430"/>
            <a:ext cx="4506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/>
              <a:t>Ocupacion</a:t>
            </a:r>
            <a:r>
              <a:rPr lang="en-US" sz="2000" i="1" dirty="0"/>
              <a:t> de </a:t>
            </a:r>
            <a:r>
              <a:rPr lang="en-US" sz="2000" i="1" dirty="0" err="1"/>
              <a:t>habitaccion</a:t>
            </a:r>
            <a:r>
              <a:rPr lang="en-US" sz="2000" i="1" dirty="0"/>
              <a:t> individual</a:t>
            </a:r>
          </a:p>
        </p:txBody>
      </p:sp>
      <p:pic>
        <p:nvPicPr>
          <p:cNvPr id="7" name="Picture 6" descr="A house with trees in the background&#10;&#10;AI-generated content may be incorrect.">
            <a:extLst>
              <a:ext uri="{FF2B5EF4-FFF2-40B4-BE49-F238E27FC236}">
                <a16:creationId xmlns:a16="http://schemas.microsoft.com/office/drawing/2014/main" id="{D18180B8-568A-246D-4343-AB11E926C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0" y="1478371"/>
            <a:ext cx="1861652" cy="12538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DAF58B-798D-24C3-FEEA-0C8195D974AC}"/>
              </a:ext>
            </a:extLst>
          </p:cNvPr>
          <p:cNvSpPr txBox="1"/>
          <p:nvPr/>
        </p:nvSpPr>
        <p:spPr>
          <a:xfrm>
            <a:off x="2359918" y="1643645"/>
            <a:ext cx="2589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Buena </a:t>
            </a:r>
            <a:r>
              <a:rPr lang="en-US" dirty="0" err="1"/>
              <a:t>opcion</a:t>
            </a:r>
            <a:r>
              <a:rPr lang="en-US" dirty="0"/>
              <a:t> para </a:t>
            </a:r>
            <a:r>
              <a:rPr lang="en-US" dirty="0" err="1"/>
              <a:t>los</a:t>
            </a:r>
            <a:r>
              <a:rPr lang="en-US" dirty="0"/>
              <a:t> que no </a:t>
            </a:r>
            <a:r>
              <a:rPr lang="en-US" dirty="0" err="1"/>
              <a:t>tienen</a:t>
            </a:r>
            <a:r>
              <a:rPr lang="en-US" dirty="0"/>
              <a:t> </a:t>
            </a:r>
            <a:r>
              <a:rPr lang="en-US" dirty="0" err="1"/>
              <a:t>hogar</a:t>
            </a:r>
            <a:r>
              <a:rPr lang="en-US" dirty="0"/>
              <a:t> o  </a:t>
            </a:r>
            <a:r>
              <a:rPr lang="en-US" dirty="0" err="1"/>
              <a:t>viven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albergue</a:t>
            </a:r>
            <a:endParaRPr lang="en-US" dirty="0"/>
          </a:p>
        </p:txBody>
      </p:sp>
      <p:pic>
        <p:nvPicPr>
          <p:cNvPr id="10" name="Picture 9" descr="A blue couch with a white background&#10;&#10;AI-generated content may be incorrect.">
            <a:extLst>
              <a:ext uri="{FF2B5EF4-FFF2-40B4-BE49-F238E27FC236}">
                <a16:creationId xmlns:a16="http://schemas.microsoft.com/office/drawing/2014/main" id="{F6A13403-ABD6-C461-BDDF-C22BCD89D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394" y="1565978"/>
            <a:ext cx="1255705" cy="9233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6E3E07-08FB-3EF1-6634-0342778D04A4}"/>
              </a:ext>
            </a:extLst>
          </p:cNvPr>
          <p:cNvSpPr txBox="1"/>
          <p:nvPr/>
        </p:nvSpPr>
        <p:spPr>
          <a:xfrm>
            <a:off x="7406553" y="1444029"/>
            <a:ext cx="23325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Estilo </a:t>
            </a:r>
            <a:r>
              <a:rPr lang="en-US" dirty="0" err="1"/>
              <a:t>dormitorio</a:t>
            </a:r>
            <a:r>
              <a:rPr lang="en-US" dirty="0"/>
              <a:t>, espacio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pequeño</a:t>
            </a:r>
            <a:r>
              <a:rPr lang="en-US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 y privado.  Se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comparten</a:t>
            </a:r>
            <a:r>
              <a:rPr lang="en-US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lugares</a:t>
            </a:r>
            <a:r>
              <a:rPr lang="en-US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 commun</a:t>
            </a:r>
            <a:r>
              <a:rPr lang="en-US" dirty="0">
                <a:solidFill>
                  <a:srgbClr val="1F1F1F"/>
                </a:solidFill>
                <a:latin typeface="Roboto" panose="02000000000000000000" pitchFamily="2" charset="0"/>
              </a:rPr>
              <a:t>es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como</a:t>
            </a:r>
            <a:r>
              <a:rPr lang="en-US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 la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cocina</a:t>
            </a:r>
            <a:r>
              <a:rPr lang="en-US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 y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el</a:t>
            </a:r>
            <a:r>
              <a:rPr lang="en-US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1F1F1F"/>
                </a:solidFill>
                <a:latin typeface="Roboto" panose="02000000000000000000" pitchFamily="2" charset="0"/>
              </a:rPr>
              <a:t>ba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ño</a:t>
            </a:r>
            <a:endParaRPr lang="en-US" dirty="0"/>
          </a:p>
        </p:txBody>
      </p:sp>
      <p:pic>
        <p:nvPicPr>
          <p:cNvPr id="13" name="Picture 12" descr="A small house with a red roof&#10;&#10;AI-generated content may be incorrect.">
            <a:extLst>
              <a:ext uri="{FF2B5EF4-FFF2-40B4-BE49-F238E27FC236}">
                <a16:creationId xmlns:a16="http://schemas.microsoft.com/office/drawing/2014/main" id="{4912F337-F18E-66A5-859F-859409885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88" y="3569500"/>
            <a:ext cx="1865376" cy="18653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BCFD92-6B3F-10EE-B410-9F759AF6305D}"/>
              </a:ext>
            </a:extLst>
          </p:cNvPr>
          <p:cNvSpPr txBox="1"/>
          <p:nvPr/>
        </p:nvSpPr>
        <p:spPr>
          <a:xfrm>
            <a:off x="2398246" y="3851978"/>
            <a:ext cx="2414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Aplique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medio de la </a:t>
            </a:r>
            <a:r>
              <a:rPr lang="en-US" dirty="0" err="1"/>
              <a:t>autoridad</a:t>
            </a:r>
            <a:r>
              <a:rPr lang="en-US" dirty="0"/>
              <a:t> de </a:t>
            </a:r>
            <a:r>
              <a:rPr lang="en-US" dirty="0" err="1"/>
              <a:t>viviendas</a:t>
            </a:r>
            <a:r>
              <a:rPr lang="en-US" dirty="0"/>
              <a:t> locales (Boston, Cambridge)</a:t>
            </a:r>
          </a:p>
        </p:txBody>
      </p:sp>
      <p:pic>
        <p:nvPicPr>
          <p:cNvPr id="16" name="Picture 15" descr="A street with buildings and trees&#10;&#10;AI-generated content may be incorrect.">
            <a:extLst>
              <a:ext uri="{FF2B5EF4-FFF2-40B4-BE49-F238E27FC236}">
                <a16:creationId xmlns:a16="http://schemas.microsoft.com/office/drawing/2014/main" id="{EF325DAA-F587-536E-FE77-773A128811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05" y="3808723"/>
            <a:ext cx="1865376" cy="12435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AE64CF6-4F90-3CA3-51EC-504530ED57B5}"/>
              </a:ext>
            </a:extLst>
          </p:cNvPr>
          <p:cNvSpPr txBox="1"/>
          <p:nvPr/>
        </p:nvSpPr>
        <p:spPr>
          <a:xfrm>
            <a:off x="7567070" y="3968850"/>
            <a:ext cx="2370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Revise </a:t>
            </a:r>
            <a:r>
              <a:rPr lang="en-US" dirty="0" err="1"/>
              <a:t>el</a:t>
            </a:r>
            <a:r>
              <a:rPr lang="en-US" dirty="0"/>
              <a:t> sitio web de </a:t>
            </a:r>
            <a:r>
              <a:rPr lang="en-US" dirty="0" err="1"/>
              <a:t>su</a:t>
            </a:r>
            <a:r>
              <a:rPr lang="en-US" dirty="0"/>
              <a:t> ciudad para mas </a:t>
            </a:r>
            <a:r>
              <a:rPr lang="en-US" dirty="0" err="1"/>
              <a:t>informacion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581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392A74-898B-7BCB-6ADC-A7EBDBE0BB60}"/>
              </a:ext>
            </a:extLst>
          </p:cNvPr>
          <p:cNvSpPr txBox="1"/>
          <p:nvPr/>
        </p:nvSpPr>
        <p:spPr>
          <a:xfrm>
            <a:off x="799413" y="971892"/>
            <a:ext cx="5661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10 </a:t>
            </a:r>
            <a:r>
              <a:rPr lang="en-US" sz="4000" dirty="0" err="1"/>
              <a:t>Minutos</a:t>
            </a:r>
            <a:r>
              <a:rPr lang="en-US" sz="4000" dirty="0"/>
              <a:t> de Descanso</a:t>
            </a:r>
          </a:p>
        </p:txBody>
      </p:sp>
    </p:spTree>
    <p:extLst>
      <p:ext uri="{BB962C8B-B14F-4D97-AF65-F5344CB8AC3E}">
        <p14:creationId xmlns:p14="http://schemas.microsoft.com/office/powerpoint/2010/main" val="830937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uestion mark drawn on a blackboard">
            <a:extLst>
              <a:ext uri="{FF2B5EF4-FFF2-40B4-BE49-F238E27FC236}">
                <a16:creationId xmlns:a16="http://schemas.microsoft.com/office/drawing/2014/main" id="{13927757-DE7E-C8B8-3E31-99C12EB17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3388"/>
            <a:ext cx="7875977" cy="500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53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2E0F86-7AF8-B0D0-BBA0-07695B976799}"/>
              </a:ext>
            </a:extLst>
          </p:cNvPr>
          <p:cNvSpPr txBox="1"/>
          <p:nvPr/>
        </p:nvSpPr>
        <p:spPr>
          <a:xfrm>
            <a:off x="262219" y="1959908"/>
            <a:ext cx="46526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Consejos</a:t>
            </a:r>
            <a:r>
              <a:rPr lang="en-US" sz="4000" dirty="0"/>
              <a:t> de </a:t>
            </a:r>
            <a:r>
              <a:rPr lang="en-US" sz="4000" dirty="0" err="1"/>
              <a:t>como</a:t>
            </a:r>
            <a:r>
              <a:rPr lang="en-US" sz="4000" dirty="0"/>
              <a:t> </a:t>
            </a:r>
            <a:r>
              <a:rPr lang="en-US" sz="4000" dirty="0" err="1"/>
              <a:t>llenar</a:t>
            </a:r>
            <a:r>
              <a:rPr lang="en-US" sz="4000" dirty="0"/>
              <a:t> </a:t>
            </a:r>
            <a:r>
              <a:rPr lang="en-US" sz="4000" dirty="0" err="1"/>
              <a:t>aplicacciones</a:t>
            </a:r>
            <a:r>
              <a:rPr lang="en-US" sz="4000" dirty="0"/>
              <a:t>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11404F9-C63D-1DBF-DEEC-35364CD731ED}"/>
                  </a:ext>
                </a:extLst>
              </p14:cNvPr>
              <p14:cNvContentPartPr/>
              <p14:nvPr/>
            </p14:nvContentPartPr>
            <p14:xfrm>
              <a:off x="4944896" y="440269"/>
              <a:ext cx="382320" cy="6213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11404F9-C63D-1DBF-DEEC-35364CD731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91256" y="332269"/>
                <a:ext cx="489960" cy="642924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A3B3E850-374F-68A0-C298-09C1EF31EFAE}"/>
              </a:ext>
            </a:extLst>
          </p:cNvPr>
          <p:cNvSpPr txBox="1"/>
          <p:nvPr/>
        </p:nvSpPr>
        <p:spPr>
          <a:xfrm>
            <a:off x="5357211" y="-13802"/>
            <a:ext cx="3812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/>
              <a:t>Estado </a:t>
            </a:r>
            <a:r>
              <a:rPr lang="en-US" sz="2000" b="1" i="1" u="sng" dirty="0" err="1"/>
              <a:t>Prioritario</a:t>
            </a:r>
            <a:r>
              <a:rPr lang="en-US" sz="2000" b="1" i="1" u="sng" dirty="0"/>
              <a:t> </a:t>
            </a:r>
            <a:r>
              <a:rPr lang="en-US" sz="2000" b="1" i="1" u="sng" dirty="0" err="1"/>
              <a:t>hace</a:t>
            </a:r>
            <a:r>
              <a:rPr lang="en-US" sz="2000" b="1" i="1" u="sng" dirty="0"/>
              <a:t> </a:t>
            </a:r>
            <a:r>
              <a:rPr lang="en-US" sz="2000" b="1" i="1" u="sng" dirty="0" err="1"/>
              <a:t>una</a:t>
            </a:r>
            <a:r>
              <a:rPr lang="en-US" sz="2000" b="1" i="1" u="sng" dirty="0"/>
              <a:t> gran </a:t>
            </a:r>
            <a:r>
              <a:rPr lang="en-US" sz="2000" b="1" i="1" u="sng" dirty="0" err="1"/>
              <a:t>diferencia</a:t>
            </a:r>
            <a:r>
              <a:rPr lang="en-US" sz="2000" b="1" i="1" u="sng" dirty="0"/>
              <a:t> </a:t>
            </a:r>
            <a:r>
              <a:rPr lang="en-US" sz="2000" b="1" i="1" u="sng" dirty="0" err="1"/>
              <a:t>en</a:t>
            </a:r>
            <a:r>
              <a:rPr lang="en-US" sz="2000" b="1" i="1" u="sng" dirty="0"/>
              <a:t> </a:t>
            </a:r>
            <a:r>
              <a:rPr lang="en-US" sz="2000" b="1" i="1" u="sng" dirty="0" err="1"/>
              <a:t>el</a:t>
            </a:r>
            <a:r>
              <a:rPr lang="en-US" sz="2000" b="1" i="1" u="sng" dirty="0"/>
              <a:t> </a:t>
            </a:r>
            <a:r>
              <a:rPr lang="en-US" sz="2000" b="1" i="1" u="sng" dirty="0" err="1"/>
              <a:t>tiempo</a:t>
            </a:r>
            <a:r>
              <a:rPr lang="en-US" sz="2000" b="1" i="1" u="sng" dirty="0"/>
              <a:t> de </a:t>
            </a:r>
            <a:r>
              <a:rPr lang="en-US" sz="2000" b="1" i="1" u="sng" dirty="0" err="1"/>
              <a:t>espera</a:t>
            </a:r>
            <a:r>
              <a:rPr lang="en-US" sz="2000" b="1" i="1" u="sng" dirty="0"/>
              <a:t> para las </a:t>
            </a:r>
            <a:r>
              <a:rPr lang="en-US" sz="2000" b="1" i="1" u="sng" dirty="0" err="1"/>
              <a:t>viviendas</a:t>
            </a:r>
            <a:r>
              <a:rPr lang="en-US" sz="2000" b="1" i="1" u="sng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888DF9-1FB8-91B8-5B6C-75E2CA516984}"/>
              </a:ext>
            </a:extLst>
          </p:cNvPr>
          <p:cNvSpPr txBox="1"/>
          <p:nvPr/>
        </p:nvSpPr>
        <p:spPr>
          <a:xfrm>
            <a:off x="5327216" y="1026281"/>
            <a:ext cx="3061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Personas sin </a:t>
            </a:r>
            <a:r>
              <a:rPr lang="en-US" sz="2400" dirty="0" err="1">
                <a:solidFill>
                  <a:schemeClr val="accent5"/>
                </a:solidFill>
              </a:rPr>
              <a:t>hogar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tienen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estado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priorida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numero</a:t>
            </a:r>
            <a:r>
              <a:rPr lang="en-US" sz="2400" dirty="0">
                <a:solidFill>
                  <a:schemeClr val="accent5"/>
                </a:solidFill>
              </a:rPr>
              <a:t> uno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63DA23-BB17-7BDC-2109-3D345C7097B8}"/>
              </a:ext>
            </a:extLst>
          </p:cNvPr>
          <p:cNvSpPr txBox="1"/>
          <p:nvPr/>
        </p:nvSpPr>
        <p:spPr>
          <a:xfrm>
            <a:off x="5219378" y="2196214"/>
            <a:ext cx="5972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pueden</a:t>
            </a:r>
            <a:r>
              <a:rPr lang="en-US" dirty="0"/>
              <a:t> ser personas </a:t>
            </a:r>
            <a:r>
              <a:rPr lang="en-US" dirty="0" err="1"/>
              <a:t>viviendo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un </a:t>
            </a:r>
            <a:r>
              <a:rPr lang="en-US" dirty="0" err="1"/>
              <a:t>albergue</a:t>
            </a:r>
            <a:r>
              <a:rPr lang="en-US" dirty="0"/>
              <a:t> o </a:t>
            </a:r>
            <a:r>
              <a:rPr lang="en-US" dirty="0" err="1"/>
              <a:t>aquellas</a:t>
            </a:r>
            <a:r>
              <a:rPr lang="en-US" dirty="0"/>
              <a:t> que no </a:t>
            </a:r>
            <a:r>
              <a:rPr lang="en-US" dirty="0" err="1"/>
              <a:t>han</a:t>
            </a:r>
            <a:r>
              <a:rPr lang="en-US" dirty="0"/>
              <a:t> </a:t>
            </a:r>
            <a:r>
              <a:rPr lang="en-US" dirty="0" err="1"/>
              <a:t>podido</a:t>
            </a:r>
            <a:r>
              <a:rPr lang="en-US" dirty="0"/>
              <a:t> </a:t>
            </a:r>
            <a:r>
              <a:rPr lang="en-US" dirty="0" err="1"/>
              <a:t>encontrar</a:t>
            </a:r>
            <a:r>
              <a:rPr lang="en-US" dirty="0"/>
              <a:t> o no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vivir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un </a:t>
            </a:r>
            <a:r>
              <a:rPr lang="en-US" dirty="0" err="1"/>
              <a:t>albergue</a:t>
            </a:r>
            <a:r>
              <a:rPr lang="en-US" dirty="0"/>
              <a:t> (</a:t>
            </a:r>
            <a:r>
              <a:rPr lang="en-US" dirty="0" err="1"/>
              <a:t>cuestiones</a:t>
            </a:r>
            <a:r>
              <a:rPr lang="en-US" dirty="0"/>
              <a:t> </a:t>
            </a:r>
            <a:r>
              <a:rPr lang="en-US" dirty="0" err="1"/>
              <a:t>medicas</a:t>
            </a:r>
            <a:r>
              <a:rPr lang="en-US" dirty="0"/>
              <a:t>)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0DEFB7-115C-27AE-4675-34259B63A2E2}"/>
              </a:ext>
            </a:extLst>
          </p:cNvPr>
          <p:cNvSpPr txBox="1"/>
          <p:nvPr/>
        </p:nvSpPr>
        <p:spPr>
          <a:xfrm>
            <a:off x="6186827" y="3042791"/>
            <a:ext cx="3469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Otras </a:t>
            </a:r>
            <a:r>
              <a:rPr lang="en-US" sz="2800" dirty="0" err="1">
                <a:solidFill>
                  <a:schemeClr val="accent5"/>
                </a:solidFill>
              </a:rPr>
              <a:t>Prioridades</a:t>
            </a:r>
            <a:r>
              <a:rPr lang="en-US" sz="2800" dirty="0">
                <a:solidFill>
                  <a:schemeClr val="accent5"/>
                </a:solidFill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936745-CFFF-15AE-9EAD-7020C381D969}"/>
              </a:ext>
            </a:extLst>
          </p:cNvPr>
          <p:cNvSpPr txBox="1"/>
          <p:nvPr/>
        </p:nvSpPr>
        <p:spPr>
          <a:xfrm>
            <a:off x="5327216" y="3568237"/>
            <a:ext cx="4101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Preferencia</a:t>
            </a:r>
            <a:r>
              <a:rPr lang="en-US" dirty="0"/>
              <a:t> Local: la ciudad </a:t>
            </a:r>
            <a:r>
              <a:rPr lang="en-US" dirty="0" err="1"/>
              <a:t>donde</a:t>
            </a:r>
            <a:r>
              <a:rPr lang="en-US" dirty="0"/>
              <a:t> </a:t>
            </a:r>
            <a:r>
              <a:rPr lang="en-US" dirty="0" err="1"/>
              <a:t>vive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Discapacidad</a:t>
            </a:r>
            <a:r>
              <a:rPr lang="en-US" dirty="0"/>
              <a:t>/</a:t>
            </a:r>
            <a:r>
              <a:rPr lang="en-US" dirty="0" err="1"/>
              <a:t>apartamento</a:t>
            </a:r>
            <a:r>
              <a:rPr lang="en-US" dirty="0"/>
              <a:t> inaccessible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Veterano</a:t>
            </a:r>
            <a:r>
              <a:rPr lang="en-US" dirty="0"/>
              <a:t>/</a:t>
            </a:r>
            <a:r>
              <a:rPr lang="en-US" dirty="0" err="1"/>
              <a:t>excombatiente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Desalojo</a:t>
            </a:r>
            <a:r>
              <a:rPr lang="en-US" dirty="0"/>
              <a:t> sin culpa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Victima</a:t>
            </a:r>
            <a:r>
              <a:rPr lang="en-US" dirty="0"/>
              <a:t> de crimen/</a:t>
            </a:r>
            <a:r>
              <a:rPr lang="en-US" dirty="0" err="1"/>
              <a:t>violencia</a:t>
            </a:r>
            <a:r>
              <a:rPr lang="en-US" dirty="0"/>
              <a:t> domestica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Desastre</a:t>
            </a:r>
            <a:r>
              <a:rPr lang="en-US" dirty="0"/>
              <a:t> natural</a:t>
            </a:r>
          </a:p>
          <a:p>
            <a:pPr marL="285750" indent="-285750">
              <a:buFontTx/>
              <a:buChar char="-"/>
            </a:pPr>
            <a:r>
              <a:rPr lang="en-US" dirty="0"/>
              <a:t>Renta </a:t>
            </a:r>
            <a:r>
              <a:rPr lang="en-US" dirty="0" err="1"/>
              <a:t>excesiva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Accion </a:t>
            </a:r>
            <a:r>
              <a:rPr lang="en-US" dirty="0" err="1"/>
              <a:t>gubernamental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3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BF67C8F1-D4BA-08E5-917F-6C309C929E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524000" y="2016081"/>
            <a:ext cx="2329164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n-US" sz="2100" dirty="0">
                <a:latin typeface="inherit"/>
              </a:rPr>
              <a:t>V</a:t>
            </a:r>
            <a:r>
              <a:rPr kumimoji="0" lang="es-ES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iviendas asequibles </a:t>
            </a:r>
            <a:br>
              <a:rPr kumimoji="0" lang="es-ES" altLang="en-US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Roboto" panose="02000000000000000000" pitchFamily="2" charset="0"/>
              </a:rPr>
            </a:b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C78F7C4-1FA3-BA58-06EC-DA05BEF091B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24000" y="3191440"/>
            <a:ext cx="4566763" cy="247696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7935" rIns="0" bIns="-793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   - Qué tipo de viviendas asequibles hay?</a:t>
            </a:r>
            <a:r>
              <a:rPr kumimoji="0" lang="es-ES" altLang="en-US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n-US" sz="500" dirty="0"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Jjjjj</a:t>
            </a:r>
            <a:endParaRPr kumimoji="0" lang="es-ES" altLang="en-US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n-US" sz="1800" dirty="0">
                <a:latin typeface="Arial" panose="020B0604020202020204" pitchFamily="34" charset="0"/>
              </a:rPr>
              <a:t>    - </a:t>
            </a:r>
            <a:r>
              <a:rPr lang="en-US" b="1" i="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inherit"/>
                <a:cs typeface="Arial" panose="020B0604020202020204" pitchFamily="34" charset="0"/>
              </a:rPr>
              <a:t>D</a:t>
            </a:r>
            <a:r>
              <a:rPr lang="en-US" b="1" i="0" dirty="0" err="1">
                <a:solidFill>
                  <a:schemeClr val="bg2">
                    <a:lumMod val="25000"/>
                  </a:schemeClr>
                </a:solidFill>
                <a:effectLst/>
                <a:latin typeface="inherit"/>
                <a:cs typeface="Arial" panose="020B0604020202020204" pitchFamily="34" charset="0"/>
              </a:rPr>
              <a:t>ónde</a:t>
            </a:r>
            <a:r>
              <a:rPr lang="en-US" b="1" i="0" dirty="0">
                <a:solidFill>
                  <a:schemeClr val="bg2">
                    <a:lumMod val="25000"/>
                  </a:schemeClr>
                </a:solidFill>
                <a:effectLst/>
                <a:latin typeface="inherit"/>
                <a:cs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2">
                    <a:lumMod val="25000"/>
                  </a:schemeClr>
                </a:solidFill>
                <a:effectLst/>
                <a:latin typeface="inherit"/>
                <a:cs typeface="Arial" panose="020B0604020202020204" pitchFamily="34" charset="0"/>
              </a:rPr>
              <a:t>aplicar</a:t>
            </a:r>
            <a:r>
              <a:rPr lang="en-US" b="1" i="0" dirty="0">
                <a:solidFill>
                  <a:schemeClr val="bg2">
                    <a:lumMod val="25000"/>
                  </a:schemeClr>
                </a:solidFill>
                <a:effectLst/>
                <a:latin typeface="inherit"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n-US" sz="1800" dirty="0">
              <a:solidFill>
                <a:schemeClr val="bg2">
                  <a:lumMod val="25000"/>
                </a:schemeClr>
              </a:solidFill>
              <a:latin typeface="inheri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n-US" sz="1800" dirty="0">
                <a:solidFill>
                  <a:schemeClr val="bg2">
                    <a:lumMod val="25000"/>
                  </a:schemeClr>
                </a:solidFill>
                <a:latin typeface="inherit"/>
                <a:cs typeface="Arial" panose="020B0604020202020204" pitchFamily="34" charset="0"/>
              </a:rPr>
              <a:t>    - </a:t>
            </a:r>
            <a:r>
              <a:rPr lang="en-US" b="1" i="0" dirty="0">
                <a:solidFill>
                  <a:schemeClr val="bg2">
                    <a:lumMod val="25000"/>
                  </a:schemeClr>
                </a:solidFill>
                <a:effectLst/>
                <a:latin typeface="inherit"/>
                <a:cs typeface="Arial" panose="020B0604020202020204" pitchFamily="34" charset="0"/>
              </a:rPr>
              <a:t>¿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inherit"/>
                <a:cs typeface="Arial" panose="020B0604020202020204" pitchFamily="34" charset="0"/>
              </a:rPr>
              <a:t>C</a:t>
            </a:r>
            <a:r>
              <a:rPr lang="en-US" b="1" i="0" dirty="0" err="1">
                <a:solidFill>
                  <a:schemeClr val="bg2">
                    <a:lumMod val="25000"/>
                  </a:schemeClr>
                </a:solidFill>
                <a:effectLst/>
                <a:latin typeface="inherit"/>
                <a:cs typeface="Arial" panose="020B0604020202020204" pitchFamily="34" charset="0"/>
              </a:rPr>
              <a:t>ómo</a:t>
            </a:r>
            <a:r>
              <a:rPr lang="en-US" b="1" i="0" dirty="0">
                <a:solidFill>
                  <a:schemeClr val="bg2">
                    <a:lumMod val="25000"/>
                  </a:schemeClr>
                </a:solidFill>
                <a:effectLst/>
                <a:latin typeface="inherit"/>
                <a:cs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2">
                    <a:lumMod val="25000"/>
                  </a:schemeClr>
                </a:solidFill>
                <a:effectLst/>
                <a:latin typeface="inherit"/>
                <a:cs typeface="Arial" panose="020B0604020202020204" pitchFamily="34" charset="0"/>
              </a:rPr>
              <a:t>aplicar</a:t>
            </a:r>
            <a:r>
              <a:rPr lang="en-US" b="1" i="0" dirty="0">
                <a:solidFill>
                  <a:schemeClr val="bg2">
                    <a:lumMod val="25000"/>
                  </a:schemeClr>
                </a:solidFill>
                <a:effectLst/>
                <a:latin typeface="inherit"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n-US" sz="1800" dirty="0">
              <a:solidFill>
                <a:schemeClr val="bg2">
                  <a:lumMod val="25000"/>
                </a:schemeClr>
              </a:solidFill>
              <a:latin typeface="inheri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n-US" sz="1800" dirty="0">
                <a:solidFill>
                  <a:schemeClr val="bg2">
                    <a:lumMod val="25000"/>
                  </a:schemeClr>
                </a:solidFill>
                <a:latin typeface="inherit"/>
                <a:cs typeface="Arial" panose="020B0604020202020204" pitchFamily="34" charset="0"/>
              </a:rPr>
              <a:t>    - </a:t>
            </a:r>
            <a:r>
              <a:rPr lang="en-US" b="1" i="0" dirty="0">
                <a:solidFill>
                  <a:schemeClr val="bg2">
                    <a:lumMod val="25000"/>
                  </a:schemeClr>
                </a:solidFill>
                <a:effectLst/>
                <a:latin typeface="inherit"/>
                <a:cs typeface="Arial" panose="020B0604020202020204" pitchFamily="34" charset="0"/>
              </a:rPr>
              <a:t>¿</a:t>
            </a:r>
            <a:r>
              <a:rPr lang="en-US" b="1" i="0" dirty="0" err="1">
                <a:solidFill>
                  <a:schemeClr val="bg2">
                    <a:lumMod val="25000"/>
                  </a:schemeClr>
                </a:solidFill>
                <a:effectLst/>
                <a:latin typeface="inherit"/>
                <a:cs typeface="Arial" panose="020B0604020202020204" pitchFamily="34" charset="0"/>
              </a:rPr>
              <a:t>Qué</a:t>
            </a:r>
            <a:r>
              <a:rPr lang="en-US" b="1" i="0" dirty="0">
                <a:solidFill>
                  <a:schemeClr val="bg2">
                    <a:lumMod val="25000"/>
                  </a:schemeClr>
                </a:solidFill>
                <a:effectLst/>
                <a:latin typeface="inherit"/>
                <a:cs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2">
                    <a:lumMod val="25000"/>
                  </a:schemeClr>
                </a:solidFill>
                <a:effectLst/>
                <a:latin typeface="inherit"/>
                <a:cs typeface="Arial" panose="020B0604020202020204" pitchFamily="34" charset="0"/>
              </a:rPr>
              <a:t>sigue</a:t>
            </a:r>
            <a:r>
              <a:rPr lang="en-US" b="1" i="0" dirty="0">
                <a:solidFill>
                  <a:schemeClr val="bg2">
                    <a:lumMod val="25000"/>
                  </a:schemeClr>
                </a:solidFill>
                <a:effectLst/>
                <a:latin typeface="inherit"/>
                <a:cs typeface="Arial" panose="020B0604020202020204" pitchFamily="34" charset="0"/>
              </a:rPr>
              <a:t>?</a:t>
            </a:r>
            <a:endParaRPr lang="es-ES" altLang="en-US" sz="1800" dirty="0">
              <a:solidFill>
                <a:schemeClr val="bg2">
                  <a:lumMod val="25000"/>
                </a:schemeClr>
              </a:solidFill>
              <a:latin typeface="inheri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n-US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n-US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n-US" sz="500" dirty="0">
              <a:latin typeface="Arial" panose="020B0604020202020204" pitchFamily="34" charset="0"/>
            </a:endParaRPr>
          </a:p>
        </p:txBody>
      </p:sp>
      <p:pic>
        <p:nvPicPr>
          <p:cNvPr id="6" name="Picture 5" descr="A white speech bubble with a question mark on it&#10;&#10;Description automatically generated">
            <a:extLst>
              <a:ext uri="{FF2B5EF4-FFF2-40B4-BE49-F238E27FC236}">
                <a16:creationId xmlns:a16="http://schemas.microsoft.com/office/drawing/2014/main" id="{E6D8B212-0C3D-DD84-56E7-F37191A5A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76" y="308878"/>
            <a:ext cx="4208047" cy="28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34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43B795-117B-E545-5C5C-B7010C359C48}"/>
              </a:ext>
            </a:extLst>
          </p:cNvPr>
          <p:cNvSpPr txBox="1"/>
          <p:nvPr/>
        </p:nvSpPr>
        <p:spPr>
          <a:xfrm>
            <a:off x="1015251" y="702608"/>
            <a:ext cx="3227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Mas </a:t>
            </a:r>
            <a:r>
              <a:rPr lang="en-US" sz="3600" dirty="0" err="1"/>
              <a:t>Consejos</a:t>
            </a:r>
            <a:r>
              <a:rPr lang="en-US" sz="3600" dirty="0"/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FA1D0F-5311-84AF-2388-34B155E30741}"/>
              </a:ext>
            </a:extLst>
          </p:cNvPr>
          <p:cNvSpPr txBox="1"/>
          <p:nvPr/>
        </p:nvSpPr>
        <p:spPr>
          <a:xfrm>
            <a:off x="147916" y="1516156"/>
            <a:ext cx="60041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/>
              <a:t>Asegurese</a:t>
            </a:r>
            <a:r>
              <a:rPr lang="en-US" sz="2400" dirty="0"/>
              <a:t> de </a:t>
            </a:r>
            <a:r>
              <a:rPr lang="en-US" sz="2400" dirty="0" err="1"/>
              <a:t>llenar</a:t>
            </a:r>
            <a:r>
              <a:rPr lang="en-US" sz="2400" dirty="0"/>
              <a:t> la </a:t>
            </a:r>
            <a:r>
              <a:rPr lang="en-US" sz="2400" dirty="0" err="1"/>
              <a:t>aplicaccion</a:t>
            </a:r>
            <a:r>
              <a:rPr lang="en-US" sz="2400" dirty="0"/>
              <a:t> </a:t>
            </a:r>
            <a:r>
              <a:rPr lang="en-US" sz="2400" dirty="0" err="1"/>
              <a:t>completa</a:t>
            </a:r>
            <a:r>
              <a:rPr lang="en-US" sz="2400" dirty="0"/>
              <a:t>, NADA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blanco</a:t>
            </a:r>
            <a:r>
              <a:rPr lang="en-US" sz="2400" dirty="0"/>
              <a:t>.  Escriba “N/A” </a:t>
            </a:r>
            <a:r>
              <a:rPr lang="en-US" sz="2400" dirty="0" err="1"/>
              <a:t>si</a:t>
            </a:r>
            <a:r>
              <a:rPr lang="en-US" sz="2400" dirty="0"/>
              <a:t> es </a:t>
            </a:r>
            <a:r>
              <a:rPr lang="en-US" sz="2400" dirty="0" err="1"/>
              <a:t>necesario</a:t>
            </a:r>
            <a:endParaRPr lang="en-US" sz="2400" dirty="0"/>
          </a:p>
          <a:p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err="1"/>
              <a:t>Recuerde</a:t>
            </a:r>
            <a:r>
              <a:rPr lang="en-US" sz="2400" dirty="0"/>
              <a:t> de </a:t>
            </a:r>
            <a:r>
              <a:rPr lang="en-US" sz="2400" dirty="0" err="1"/>
              <a:t>seleccionar</a:t>
            </a:r>
            <a:r>
              <a:rPr lang="en-US" sz="2400" dirty="0"/>
              <a:t> “</a:t>
            </a:r>
            <a:r>
              <a:rPr lang="en-US" sz="2400" dirty="0" err="1"/>
              <a:t>entregar</a:t>
            </a:r>
            <a:r>
              <a:rPr lang="en-US" sz="2400" dirty="0"/>
              <a:t>” para </a:t>
            </a:r>
            <a:r>
              <a:rPr lang="en-US" sz="2400" dirty="0" err="1"/>
              <a:t>aplicacciones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sitio web</a:t>
            </a:r>
          </a:p>
          <a:p>
            <a:pPr marL="342900" indent="-342900">
              <a:buFontTx/>
              <a:buChar char="-"/>
            </a:pPr>
            <a:r>
              <a:rPr lang="en-US" sz="2400" dirty="0" err="1"/>
              <a:t>Mantenga</a:t>
            </a:r>
            <a:r>
              <a:rPr lang="en-US" sz="2400" dirty="0"/>
              <a:t>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lista</a:t>
            </a:r>
            <a:r>
              <a:rPr lang="en-US" sz="2400" dirty="0"/>
              <a:t> de </a:t>
            </a:r>
            <a:r>
              <a:rPr lang="en-US" sz="2400" dirty="0" err="1"/>
              <a:t>lugares</a:t>
            </a:r>
            <a:r>
              <a:rPr lang="en-US" sz="2400" dirty="0"/>
              <a:t> y </a:t>
            </a:r>
            <a:r>
              <a:rPr lang="en-US" sz="2400" dirty="0" err="1"/>
              <a:t>fechas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las que </a:t>
            </a:r>
            <a:r>
              <a:rPr lang="en-US" sz="2400" dirty="0" err="1"/>
              <a:t>aplico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Hacer un </a:t>
            </a:r>
            <a:r>
              <a:rPr lang="en-US" sz="2400" dirty="0" err="1"/>
              <a:t>seguimiento</a:t>
            </a:r>
            <a:r>
              <a:rPr lang="en-US" sz="2400" dirty="0"/>
              <a:t> para </a:t>
            </a:r>
            <a:r>
              <a:rPr lang="en-US" sz="2400" dirty="0" err="1"/>
              <a:t>confirmar</a:t>
            </a:r>
            <a:r>
              <a:rPr lang="en-US" sz="2400" dirty="0"/>
              <a:t> que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la </a:t>
            </a:r>
            <a:r>
              <a:rPr lang="en-US" sz="2400" dirty="0" err="1"/>
              <a:t>lista</a:t>
            </a:r>
            <a:r>
              <a:rPr lang="en-US" sz="2400" dirty="0"/>
              <a:t> de </a:t>
            </a:r>
            <a:r>
              <a:rPr lang="en-US" sz="2400" dirty="0" err="1"/>
              <a:t>espera</a:t>
            </a:r>
            <a:endParaRPr lang="en-US" sz="2400" dirty="0"/>
          </a:p>
        </p:txBody>
      </p:sp>
      <p:pic>
        <p:nvPicPr>
          <p:cNvPr id="5" name="Picture 4" descr="A black clipboard with check mark and a check mark&#10;&#10;AI-generated content may be incorrect.">
            <a:extLst>
              <a:ext uri="{FF2B5EF4-FFF2-40B4-BE49-F238E27FC236}">
                <a16:creationId xmlns:a16="http://schemas.microsoft.com/office/drawing/2014/main" id="{6D617ADE-45D0-7EE9-AED1-DDCC8951B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030" y="1432435"/>
            <a:ext cx="3395057" cy="339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4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247EA9-B683-446F-651E-46081BC79023}"/>
              </a:ext>
            </a:extLst>
          </p:cNvPr>
          <p:cNvSpPr txBox="1"/>
          <p:nvPr/>
        </p:nvSpPr>
        <p:spPr>
          <a:xfrm>
            <a:off x="0" y="1926289"/>
            <a:ext cx="2958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Viajar a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Diario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7CA5E1-0D2A-D0EC-B3CD-ACAE054A57B8}"/>
              </a:ext>
            </a:extLst>
          </p:cNvPr>
          <p:cNvSpPr txBox="1"/>
          <p:nvPr/>
        </p:nvSpPr>
        <p:spPr>
          <a:xfrm>
            <a:off x="3324784" y="50426"/>
            <a:ext cx="4205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Donde </a:t>
            </a:r>
            <a:r>
              <a:rPr lang="en-US" sz="4400" dirty="0" err="1"/>
              <a:t>Aplicar</a:t>
            </a:r>
            <a:r>
              <a:rPr lang="en-US" sz="44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D8C274-9A70-2FCF-F2C5-B51D15DB5571}"/>
              </a:ext>
            </a:extLst>
          </p:cNvPr>
          <p:cNvSpPr txBox="1"/>
          <p:nvPr/>
        </p:nvSpPr>
        <p:spPr>
          <a:xfrm>
            <a:off x="3536574" y="2034010"/>
            <a:ext cx="6521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Como </a:t>
            </a:r>
            <a:r>
              <a:rPr lang="en-US" sz="2400" dirty="0" err="1"/>
              <a:t>llegar</a:t>
            </a:r>
            <a:r>
              <a:rPr lang="en-US" sz="2400" dirty="0"/>
              <a:t> a mi </a:t>
            </a:r>
            <a:r>
              <a:rPr lang="en-US" sz="2400" dirty="0" err="1"/>
              <a:t>trabajo</a:t>
            </a:r>
            <a:r>
              <a:rPr lang="en-US" sz="2400" dirty="0"/>
              <a:t>? Mi Doctor? Mi Familia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D0F99-9CD8-29B4-091E-F2369842AEF5}"/>
              </a:ext>
            </a:extLst>
          </p:cNvPr>
          <p:cNvSpPr txBox="1"/>
          <p:nvPr/>
        </p:nvSpPr>
        <p:spPr>
          <a:xfrm>
            <a:off x="0" y="3372453"/>
            <a:ext cx="4535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highlight>
                  <a:srgbClr val="FFFF00"/>
                </a:highlight>
              </a:rPr>
              <a:t>Necesidades</a:t>
            </a:r>
            <a:r>
              <a:rPr lang="en-US" sz="3200" dirty="0">
                <a:highlight>
                  <a:srgbClr val="FFFF00"/>
                </a:highlight>
              </a:rPr>
              <a:t> de </a:t>
            </a:r>
            <a:r>
              <a:rPr lang="en-US" sz="3200" dirty="0" err="1">
                <a:highlight>
                  <a:srgbClr val="FFFF00"/>
                </a:highlight>
              </a:rPr>
              <a:t>accesibilidad</a:t>
            </a: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D3F03C-35A1-FB44-44F4-F1FDAFECE2F9}"/>
              </a:ext>
            </a:extLst>
          </p:cNvPr>
          <p:cNvSpPr txBox="1"/>
          <p:nvPr/>
        </p:nvSpPr>
        <p:spPr>
          <a:xfrm>
            <a:off x="3536574" y="3726396"/>
            <a:ext cx="4535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La </a:t>
            </a:r>
            <a:r>
              <a:rPr lang="en-US" sz="2400" dirty="0" err="1"/>
              <a:t>condicion</a:t>
            </a:r>
            <a:r>
              <a:rPr lang="en-US" sz="2400" dirty="0"/>
              <a:t> de la </a:t>
            </a:r>
            <a:r>
              <a:rPr lang="en-US" sz="2400" dirty="0" err="1"/>
              <a:t>aceras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Accesso a MBTA “The Ride” u </a:t>
            </a:r>
            <a:r>
              <a:rPr lang="en-US" sz="2400" dirty="0" err="1"/>
              <a:t>otro</a:t>
            </a:r>
            <a:r>
              <a:rPr lang="en-US" sz="2400" dirty="0"/>
              <a:t> </a:t>
            </a:r>
            <a:r>
              <a:rPr lang="en-US" sz="2400" dirty="0" err="1"/>
              <a:t>tipo</a:t>
            </a:r>
            <a:r>
              <a:rPr lang="en-US" sz="2400" dirty="0"/>
              <a:t> de </a:t>
            </a:r>
            <a:r>
              <a:rPr lang="en-US" sz="2400" dirty="0" err="1"/>
              <a:t>transporte</a:t>
            </a:r>
            <a:r>
              <a:rPr lang="en-US" sz="2400" dirty="0"/>
              <a:t> </a:t>
            </a:r>
            <a:r>
              <a:rPr lang="en-US" sz="2400" dirty="0" err="1"/>
              <a:t>publico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2044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F10609-1EF9-3FA1-1849-D6C4BE80BAF4}"/>
              </a:ext>
            </a:extLst>
          </p:cNvPr>
          <p:cNvSpPr txBox="1"/>
          <p:nvPr/>
        </p:nvSpPr>
        <p:spPr>
          <a:xfrm>
            <a:off x="443752" y="722778"/>
            <a:ext cx="4450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u="sng" dirty="0" err="1">
                <a:highlight>
                  <a:srgbClr val="FFFF00"/>
                </a:highlight>
              </a:rPr>
              <a:t>Mientras</a:t>
            </a:r>
            <a:r>
              <a:rPr lang="en-US" sz="4000" i="1" u="sng" dirty="0">
                <a:highlight>
                  <a:srgbClr val="FFFF00"/>
                </a:highlight>
              </a:rPr>
              <a:t> </a:t>
            </a:r>
            <a:r>
              <a:rPr lang="en-US" sz="4000" i="1" u="sng" dirty="0" err="1">
                <a:highlight>
                  <a:srgbClr val="FFFF00"/>
                </a:highlight>
              </a:rPr>
              <a:t>espera</a:t>
            </a:r>
            <a:r>
              <a:rPr lang="en-US" sz="4000" i="1" u="sng" dirty="0">
                <a:highlight>
                  <a:srgbClr val="FFFF00"/>
                </a:highlight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EAEA02-FAC4-706B-A2E9-4404312E16A4}"/>
              </a:ext>
            </a:extLst>
          </p:cNvPr>
          <p:cNvSpPr txBox="1"/>
          <p:nvPr/>
        </p:nvSpPr>
        <p:spPr>
          <a:xfrm>
            <a:off x="309283" y="2491067"/>
            <a:ext cx="4585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Como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prepararse</a:t>
            </a:r>
            <a:r>
              <a:rPr lang="en-US" dirty="0"/>
              <a:t> para </a:t>
            </a:r>
            <a:r>
              <a:rPr lang="en-US" dirty="0" err="1"/>
              <a:t>mudarse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apartamento</a:t>
            </a:r>
            <a:r>
              <a:rPr lang="en-US" dirty="0"/>
              <a:t> </a:t>
            </a:r>
            <a:r>
              <a:rPr lang="en-US" dirty="0" err="1"/>
              <a:t>asequible</a:t>
            </a:r>
            <a:endParaRPr lang="en-US" dirty="0"/>
          </a:p>
        </p:txBody>
      </p:sp>
      <p:pic>
        <p:nvPicPr>
          <p:cNvPr id="5" name="Picture 4" descr="A black and white building&#10;&#10;AI-generated content may be incorrect.">
            <a:extLst>
              <a:ext uri="{FF2B5EF4-FFF2-40B4-BE49-F238E27FC236}">
                <a16:creationId xmlns:a16="http://schemas.microsoft.com/office/drawing/2014/main" id="{67E210C9-F8F2-0F44-9B33-A541498E8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334" y="1283149"/>
            <a:ext cx="2818203" cy="281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44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74D40E-FBB7-E48F-F708-30D5084A3F4D}"/>
              </a:ext>
            </a:extLst>
          </p:cNvPr>
          <p:cNvSpPr txBox="1"/>
          <p:nvPr/>
        </p:nvSpPr>
        <p:spPr>
          <a:xfrm>
            <a:off x="490817" y="648819"/>
            <a:ext cx="34222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Reunir</a:t>
            </a:r>
            <a:r>
              <a:rPr lang="en-US" sz="3200" dirty="0"/>
              <a:t> </a:t>
            </a:r>
            <a:r>
              <a:rPr lang="en-US" sz="3200" dirty="0" err="1"/>
              <a:t>documentos</a:t>
            </a:r>
            <a:r>
              <a:rPr lang="en-US" sz="3200" dirty="0"/>
              <a:t>…</a:t>
            </a:r>
          </a:p>
          <a:p>
            <a:endParaRPr lang="en-US" sz="3200" dirty="0"/>
          </a:p>
          <a:p>
            <a:r>
              <a:rPr lang="en-US" sz="3200" dirty="0"/>
              <a:t>Va </a:t>
            </a:r>
            <a:r>
              <a:rPr lang="en-US" sz="3200" dirty="0" err="1"/>
              <a:t>tener</a:t>
            </a:r>
            <a:r>
              <a:rPr lang="en-US" sz="3200" dirty="0"/>
              <a:t> 10 </a:t>
            </a:r>
            <a:r>
              <a:rPr lang="en-US" sz="3200" dirty="0" err="1"/>
              <a:t>dias</a:t>
            </a:r>
            <a:r>
              <a:rPr lang="en-US" sz="3200" dirty="0"/>
              <a:t> para </a:t>
            </a:r>
            <a:r>
              <a:rPr lang="en-US" sz="3200" dirty="0" err="1"/>
              <a:t>entregar</a:t>
            </a:r>
            <a:r>
              <a:rPr lang="en-US" sz="3200" dirty="0"/>
              <a:t> </a:t>
            </a:r>
            <a:r>
              <a:rPr lang="en-US" sz="3200" dirty="0" err="1"/>
              <a:t>todo</a:t>
            </a:r>
            <a:r>
              <a:rPr lang="en-US" sz="3200" dirty="0"/>
              <a:t> </a:t>
            </a:r>
            <a:r>
              <a:rPr lang="en-US" sz="3200" dirty="0" err="1"/>
              <a:t>los</a:t>
            </a:r>
            <a:r>
              <a:rPr lang="en-US" sz="3200" dirty="0"/>
              <a:t> </a:t>
            </a:r>
            <a:r>
              <a:rPr lang="en-US" sz="3200" dirty="0" err="1"/>
              <a:t>documentos</a:t>
            </a:r>
            <a:r>
              <a:rPr lang="en-US" sz="3200" dirty="0"/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A0EB5F-4CCF-CC39-DAA0-6E1DCE1ACAA3}"/>
              </a:ext>
            </a:extLst>
          </p:cNvPr>
          <p:cNvSpPr txBox="1"/>
          <p:nvPr/>
        </p:nvSpPr>
        <p:spPr>
          <a:xfrm>
            <a:off x="5082988" y="863972"/>
            <a:ext cx="5009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00FFFF"/>
                </a:highlight>
              </a:rPr>
              <a:t>- </a:t>
            </a:r>
            <a:r>
              <a:rPr lang="en-US" sz="2400" dirty="0" err="1">
                <a:highlight>
                  <a:srgbClr val="00FFFF"/>
                </a:highlight>
              </a:rPr>
              <a:t>Identificaccion</a:t>
            </a:r>
            <a:r>
              <a:rPr lang="en-US" sz="2400" dirty="0">
                <a:highlight>
                  <a:srgbClr val="00FFFF"/>
                </a:highlight>
              </a:rPr>
              <a:t> </a:t>
            </a:r>
            <a:r>
              <a:rPr lang="en-US" sz="2400" dirty="0" err="1">
                <a:highlight>
                  <a:srgbClr val="00FFFF"/>
                </a:highlight>
              </a:rPr>
              <a:t>gubernamental</a:t>
            </a:r>
            <a:endParaRPr lang="en-US" sz="2400" dirty="0">
              <a:highlight>
                <a:srgbClr val="00FFFF"/>
              </a:highlight>
            </a:endParaRPr>
          </a:p>
          <a:p>
            <a:endParaRPr lang="en-US" sz="2000" dirty="0">
              <a:highlight>
                <a:srgbClr val="FFFF00"/>
              </a:highlight>
            </a:endParaRPr>
          </a:p>
          <a:p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453767-98A8-8BF0-C3B5-DDF8BEB71163}"/>
              </a:ext>
            </a:extLst>
          </p:cNvPr>
          <p:cNvSpPr txBox="1"/>
          <p:nvPr/>
        </p:nvSpPr>
        <p:spPr>
          <a:xfrm>
            <a:off x="5082988" y="1294279"/>
            <a:ext cx="4000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008080"/>
                </a:highlight>
              </a:rPr>
              <a:t>- </a:t>
            </a:r>
            <a:r>
              <a:rPr lang="en-US" sz="2400" dirty="0" err="1">
                <a:highlight>
                  <a:srgbClr val="008080"/>
                </a:highlight>
              </a:rPr>
              <a:t>Prueba</a:t>
            </a:r>
            <a:r>
              <a:rPr lang="en-US" sz="2400" dirty="0">
                <a:highlight>
                  <a:srgbClr val="008080"/>
                </a:highlight>
              </a:rPr>
              <a:t> de </a:t>
            </a:r>
            <a:r>
              <a:rPr lang="en-US" sz="2400" dirty="0" err="1">
                <a:highlight>
                  <a:srgbClr val="008080"/>
                </a:highlight>
              </a:rPr>
              <a:t>su</a:t>
            </a:r>
            <a:r>
              <a:rPr lang="en-US" sz="2400" dirty="0">
                <a:highlight>
                  <a:srgbClr val="008080"/>
                </a:highlight>
              </a:rPr>
              <a:t> </a:t>
            </a:r>
            <a:r>
              <a:rPr lang="en-US" sz="2400" dirty="0" err="1">
                <a:highlight>
                  <a:srgbClr val="008080"/>
                </a:highlight>
              </a:rPr>
              <a:t>estado</a:t>
            </a:r>
            <a:r>
              <a:rPr lang="en-US" sz="2400" dirty="0">
                <a:highlight>
                  <a:srgbClr val="008080"/>
                </a:highlight>
              </a:rPr>
              <a:t> de </a:t>
            </a:r>
            <a:r>
              <a:rPr lang="en-US" sz="2400" dirty="0" err="1">
                <a:highlight>
                  <a:srgbClr val="008080"/>
                </a:highlight>
              </a:rPr>
              <a:t>prioridad</a:t>
            </a:r>
            <a:endParaRPr lang="en-US" sz="2400" dirty="0">
              <a:highlight>
                <a:srgbClr val="00808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51B3B-F1A3-E849-F02D-464F653BE999}"/>
              </a:ext>
            </a:extLst>
          </p:cNvPr>
          <p:cNvSpPr txBox="1"/>
          <p:nvPr/>
        </p:nvSpPr>
        <p:spPr>
          <a:xfrm>
            <a:off x="5082988" y="2093918"/>
            <a:ext cx="4888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0000FF"/>
                </a:highlight>
              </a:rPr>
              <a:t>- Historia de </a:t>
            </a:r>
            <a:r>
              <a:rPr lang="en-US" sz="2400" dirty="0" err="1">
                <a:highlight>
                  <a:srgbClr val="0000FF"/>
                </a:highlight>
              </a:rPr>
              <a:t>Alquiler</a:t>
            </a:r>
            <a:r>
              <a:rPr lang="en-US" sz="2400" dirty="0">
                <a:highlight>
                  <a:srgbClr val="0000FF"/>
                </a:highlight>
              </a:rPr>
              <a:t>/</a:t>
            </a:r>
            <a:r>
              <a:rPr lang="en-US" sz="2400" dirty="0" err="1">
                <a:highlight>
                  <a:srgbClr val="0000FF"/>
                </a:highlight>
              </a:rPr>
              <a:t>historia</a:t>
            </a:r>
            <a:r>
              <a:rPr lang="en-US" sz="2400" dirty="0">
                <a:highlight>
                  <a:srgbClr val="0000FF"/>
                </a:highlight>
              </a:rPr>
              <a:t> de </a:t>
            </a:r>
            <a:r>
              <a:rPr lang="en-US" sz="2400" dirty="0" err="1">
                <a:highlight>
                  <a:srgbClr val="0000FF"/>
                </a:highlight>
              </a:rPr>
              <a:t>busqueda</a:t>
            </a:r>
            <a:endParaRPr lang="en-US" sz="2400" dirty="0">
              <a:highlight>
                <a:srgbClr val="0000FF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B39EA8-68CC-C2E9-DF32-897F63161BB5}"/>
              </a:ext>
            </a:extLst>
          </p:cNvPr>
          <p:cNvSpPr txBox="1"/>
          <p:nvPr/>
        </p:nvSpPr>
        <p:spPr>
          <a:xfrm>
            <a:off x="5082988" y="2967335"/>
            <a:ext cx="4888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00FF00"/>
                </a:highlight>
              </a:rPr>
              <a:t>- </a:t>
            </a:r>
            <a:r>
              <a:rPr lang="en-US" sz="2400" dirty="0" err="1">
                <a:highlight>
                  <a:srgbClr val="00FF00"/>
                </a:highlight>
              </a:rPr>
              <a:t>Prueba</a:t>
            </a:r>
            <a:r>
              <a:rPr lang="en-US" sz="2400" dirty="0">
                <a:highlight>
                  <a:srgbClr val="00FF00"/>
                </a:highlight>
              </a:rPr>
              <a:t> de </a:t>
            </a:r>
            <a:r>
              <a:rPr lang="en-US" sz="2400" dirty="0" err="1">
                <a:highlight>
                  <a:srgbClr val="00FF00"/>
                </a:highlight>
              </a:rPr>
              <a:t>Ingreso</a:t>
            </a:r>
            <a:r>
              <a:rPr lang="en-US" sz="2400" dirty="0">
                <a:highlight>
                  <a:srgbClr val="00FF00"/>
                </a:highlight>
              </a:rPr>
              <a:t>/ Los Bienes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48E35-16CA-BEAB-65E8-833E3099948D}"/>
              </a:ext>
            </a:extLst>
          </p:cNvPr>
          <p:cNvSpPr txBox="1"/>
          <p:nvPr/>
        </p:nvSpPr>
        <p:spPr>
          <a:xfrm>
            <a:off x="5029201" y="3471420"/>
            <a:ext cx="4538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00FFFF"/>
                </a:highlight>
              </a:rPr>
              <a:t>- Informacion de </a:t>
            </a:r>
            <a:r>
              <a:rPr lang="en-US" sz="2400" dirty="0" err="1">
                <a:highlight>
                  <a:srgbClr val="00FFFF"/>
                </a:highlight>
              </a:rPr>
              <a:t>los</a:t>
            </a:r>
            <a:r>
              <a:rPr lang="en-US" sz="2400" dirty="0">
                <a:highlight>
                  <a:srgbClr val="00FFFF"/>
                </a:highlight>
              </a:rPr>
              <a:t> </a:t>
            </a:r>
            <a:r>
              <a:rPr lang="en-US" sz="2400" dirty="0" err="1">
                <a:highlight>
                  <a:srgbClr val="00FFFF"/>
                </a:highlight>
              </a:rPr>
              <a:t>impuestos</a:t>
            </a:r>
            <a:r>
              <a:rPr lang="en-US" sz="2400" dirty="0">
                <a:highlight>
                  <a:srgbClr val="00FFFF"/>
                </a:highlight>
              </a:rPr>
              <a:t> (W2’S, No </a:t>
            </a:r>
            <a:r>
              <a:rPr lang="en-US" sz="2400" dirty="0" err="1">
                <a:highlight>
                  <a:srgbClr val="00FFFF"/>
                </a:highlight>
              </a:rPr>
              <a:t>declarante</a:t>
            </a:r>
            <a:r>
              <a:rPr lang="en-US" sz="2400" dirty="0">
                <a:highlight>
                  <a:srgbClr val="00FFFF"/>
                </a:highlight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9B377D-AE57-402A-3869-6634853FE6CB}"/>
              </a:ext>
            </a:extLst>
          </p:cNvPr>
          <p:cNvSpPr txBox="1"/>
          <p:nvPr/>
        </p:nvSpPr>
        <p:spPr>
          <a:xfrm>
            <a:off x="5029201" y="4344837"/>
            <a:ext cx="3859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008080"/>
                </a:highlight>
              </a:rPr>
              <a:t>- </a:t>
            </a:r>
            <a:r>
              <a:rPr lang="en-US" sz="2400" dirty="0" err="1">
                <a:highlight>
                  <a:srgbClr val="008080"/>
                </a:highlight>
              </a:rPr>
              <a:t>Referencias</a:t>
            </a:r>
            <a:r>
              <a:rPr lang="en-US" sz="2400" dirty="0">
                <a:highlight>
                  <a:srgbClr val="008080"/>
                </a:highlight>
              </a:rPr>
              <a:t>, solo </a:t>
            </a:r>
            <a:r>
              <a:rPr lang="en-US" sz="2400" dirty="0" err="1">
                <a:highlight>
                  <a:srgbClr val="008080"/>
                </a:highlight>
              </a:rPr>
              <a:t>si</a:t>
            </a:r>
            <a:r>
              <a:rPr lang="en-US" sz="2400" dirty="0">
                <a:highlight>
                  <a:srgbClr val="008080"/>
                </a:highlight>
              </a:rPr>
              <a:t> es </a:t>
            </a:r>
            <a:r>
              <a:rPr lang="en-US" sz="2400" dirty="0" err="1">
                <a:highlight>
                  <a:srgbClr val="008080"/>
                </a:highlight>
              </a:rPr>
              <a:t>necesario</a:t>
            </a:r>
            <a:endParaRPr lang="en-US" sz="2400" dirty="0">
              <a:highlight>
                <a:srgbClr val="008080"/>
              </a:highligh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2FE4EF6-8B08-5DE8-C361-27F12484B9BA}"/>
                  </a:ext>
                </a:extLst>
              </p14:cNvPr>
              <p14:cNvContentPartPr/>
              <p14:nvPr/>
            </p14:nvContentPartPr>
            <p14:xfrm>
              <a:off x="4033736" y="397069"/>
              <a:ext cx="419040" cy="6282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2FE4EF6-8B08-5DE8-C361-27F12484B9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80096" y="289429"/>
                <a:ext cx="526680" cy="649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4345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FC281F-6D76-FC63-AD42-B25DF3D9E746}"/>
              </a:ext>
            </a:extLst>
          </p:cNvPr>
          <p:cNvSpPr txBox="1"/>
          <p:nvPr/>
        </p:nvSpPr>
        <p:spPr>
          <a:xfrm>
            <a:off x="53786" y="238685"/>
            <a:ext cx="6797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Revise </a:t>
            </a:r>
            <a:r>
              <a:rPr lang="en-US" sz="3600" u="sng" dirty="0" err="1"/>
              <a:t>su</a:t>
            </a:r>
            <a:r>
              <a:rPr lang="en-US" sz="3600" u="sng" dirty="0"/>
              <a:t> Correo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E801A4-5E8C-E927-2246-8DA1089A6BDC}"/>
              </a:ext>
            </a:extLst>
          </p:cNvPr>
          <p:cNvSpPr txBox="1"/>
          <p:nvPr/>
        </p:nvSpPr>
        <p:spPr>
          <a:xfrm>
            <a:off x="53786" y="1664072"/>
            <a:ext cx="4518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Las </a:t>
            </a:r>
            <a:r>
              <a:rPr lang="en-US" dirty="0" err="1"/>
              <a:t>autoridades</a:t>
            </a:r>
            <a:r>
              <a:rPr lang="en-US" dirty="0"/>
              <a:t> de </a:t>
            </a:r>
            <a:r>
              <a:rPr lang="en-US" dirty="0" err="1"/>
              <a:t>viviendas</a:t>
            </a:r>
            <a:r>
              <a:rPr lang="en-US" dirty="0"/>
              <a:t> y </a:t>
            </a:r>
            <a:r>
              <a:rPr lang="en-US" dirty="0" err="1"/>
              <a:t>desarollo</a:t>
            </a:r>
            <a:r>
              <a:rPr lang="en-US" dirty="0"/>
              <a:t> se </a:t>
            </a:r>
            <a:r>
              <a:rPr lang="en-US" dirty="0" err="1"/>
              <a:t>comunican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correo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AD9A7-20F8-56A7-B799-A568819F9FFF}"/>
              </a:ext>
            </a:extLst>
          </p:cNvPr>
          <p:cNvSpPr txBox="1"/>
          <p:nvPr/>
        </p:nvSpPr>
        <p:spPr>
          <a:xfrm>
            <a:off x="53786" y="2699496"/>
            <a:ext cx="5351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  <a:r>
              <a:rPr lang="en-US" dirty="0" err="1"/>
              <a:t>Actualice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direccion</a:t>
            </a:r>
            <a:r>
              <a:rPr lang="en-US" dirty="0"/>
              <a:t> con la </a:t>
            </a:r>
            <a:r>
              <a:rPr lang="en-US" dirty="0" err="1"/>
              <a:t>lista</a:t>
            </a:r>
            <a:r>
              <a:rPr lang="en-US" dirty="0"/>
              <a:t> de </a:t>
            </a:r>
            <a:r>
              <a:rPr lang="en-US" dirty="0" err="1"/>
              <a:t>viviendas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que </a:t>
            </a:r>
            <a:r>
              <a:rPr lang="en-US" dirty="0" err="1"/>
              <a:t>aplico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direccion</a:t>
            </a:r>
            <a:r>
              <a:rPr lang="en-US" dirty="0"/>
              <a:t> a </a:t>
            </a:r>
            <a:r>
              <a:rPr lang="en-US" dirty="0" err="1"/>
              <a:t>cambiado</a:t>
            </a:r>
            <a:endParaRPr lang="en-US" dirty="0"/>
          </a:p>
        </p:txBody>
      </p:sp>
      <p:pic>
        <p:nvPicPr>
          <p:cNvPr id="6" name="Picture 5" descr="A person putting a letter into a mailbox&#10;&#10;AI-generated content may be incorrect.">
            <a:extLst>
              <a:ext uri="{FF2B5EF4-FFF2-40B4-BE49-F238E27FC236}">
                <a16:creationId xmlns:a16="http://schemas.microsoft.com/office/drawing/2014/main" id="{FE1F7E27-2646-4AC0-D12C-426AD08E5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277" y="1016508"/>
            <a:ext cx="3121152" cy="208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92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C3E053-0C74-DBDF-7159-333A8D2B4C2A}"/>
              </a:ext>
            </a:extLst>
          </p:cNvPr>
          <p:cNvSpPr txBox="1"/>
          <p:nvPr/>
        </p:nvSpPr>
        <p:spPr>
          <a:xfrm>
            <a:off x="632011" y="601755"/>
            <a:ext cx="6602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/>
              <a:t>Practicar</a:t>
            </a:r>
            <a:r>
              <a:rPr lang="en-US" sz="2800" b="1" i="1" u="sng" dirty="0"/>
              <a:t> buenos </a:t>
            </a:r>
            <a:r>
              <a:rPr lang="en-US" sz="2800" b="1" i="1" u="sng" dirty="0" err="1"/>
              <a:t>habitos</a:t>
            </a:r>
            <a:r>
              <a:rPr lang="en-US" sz="2800" b="1" i="1" u="sng" dirty="0"/>
              <a:t> </a:t>
            </a:r>
            <a:r>
              <a:rPr lang="en-US" sz="2800" b="1" i="1" u="sng" dirty="0" err="1"/>
              <a:t>financieros</a:t>
            </a:r>
            <a:r>
              <a:rPr lang="en-US" sz="2800" b="1" i="1" u="sng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878F4-D415-A5C6-EC4E-05375992FDD8}"/>
              </a:ext>
            </a:extLst>
          </p:cNvPr>
          <p:cNvSpPr txBox="1"/>
          <p:nvPr/>
        </p:nvSpPr>
        <p:spPr>
          <a:xfrm>
            <a:off x="773206" y="1838885"/>
            <a:ext cx="5082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$ Un </a:t>
            </a:r>
            <a:r>
              <a:rPr lang="en-US" sz="2000" dirty="0" err="1"/>
              <a:t>buen</a:t>
            </a:r>
            <a:r>
              <a:rPr lang="en-US" sz="2000" dirty="0"/>
              <a:t> </a:t>
            </a:r>
            <a:r>
              <a:rPr lang="en-US" sz="2000" dirty="0" err="1"/>
              <a:t>credito</a:t>
            </a:r>
            <a:r>
              <a:rPr lang="en-US" sz="2000" dirty="0"/>
              <a:t> es </a:t>
            </a:r>
            <a:r>
              <a:rPr lang="en-US" sz="2000" dirty="0" err="1"/>
              <a:t>importante</a:t>
            </a:r>
            <a:r>
              <a:rPr lang="en-US" sz="2000" dirty="0"/>
              <a:t> </a:t>
            </a:r>
            <a:r>
              <a:rPr lang="en-US" sz="2000" dirty="0" err="1"/>
              <a:t>cuando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a </a:t>
            </a:r>
            <a:r>
              <a:rPr lang="en-US" sz="2000" dirty="0" err="1"/>
              <a:t>rentar</a:t>
            </a:r>
            <a:r>
              <a:rPr lang="en-US" sz="2000" dirty="0"/>
              <a:t> un </a:t>
            </a:r>
            <a:r>
              <a:rPr lang="en-US" sz="2000" dirty="0" err="1"/>
              <a:t>apartamento</a:t>
            </a:r>
            <a:r>
              <a:rPr lang="en-US" sz="2000" dirty="0"/>
              <a:t>  - facturas </a:t>
            </a:r>
            <a:r>
              <a:rPr lang="en-US" sz="2000" dirty="0" err="1"/>
              <a:t>pagadas</a:t>
            </a:r>
            <a:r>
              <a:rPr lang="en-US" sz="2000" dirty="0"/>
              <a:t> a </a:t>
            </a:r>
            <a:r>
              <a:rPr lang="en-US" sz="2000" dirty="0" err="1"/>
              <a:t>tiempo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0C8E08-1CD0-068F-78BB-C4934E09F0B2}"/>
              </a:ext>
            </a:extLst>
          </p:cNvPr>
          <p:cNvSpPr txBox="1"/>
          <p:nvPr/>
        </p:nvSpPr>
        <p:spPr>
          <a:xfrm>
            <a:off x="773206" y="3055843"/>
            <a:ext cx="4578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$ </a:t>
            </a:r>
            <a:r>
              <a:rPr lang="en-US" sz="2000" dirty="0" err="1"/>
              <a:t>Viviendas</a:t>
            </a:r>
            <a:r>
              <a:rPr lang="en-US" sz="2000" dirty="0"/>
              <a:t>/</a:t>
            </a:r>
            <a:r>
              <a:rPr lang="en-US" sz="2000" dirty="0" err="1"/>
              <a:t>Propiedades</a:t>
            </a:r>
            <a:r>
              <a:rPr lang="en-US" sz="2000" dirty="0"/>
              <a:t> van a </a:t>
            </a:r>
            <a:r>
              <a:rPr lang="en-US" sz="2000" dirty="0" err="1"/>
              <a:t>preguntar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“</a:t>
            </a:r>
            <a:r>
              <a:rPr lang="en-US" sz="2000" dirty="0" err="1"/>
              <a:t>referencia</a:t>
            </a:r>
            <a:r>
              <a:rPr lang="en-US" sz="2000" dirty="0"/>
              <a:t> del “</a:t>
            </a:r>
            <a:r>
              <a:rPr lang="en-US" sz="2000" dirty="0" err="1"/>
              <a:t>due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ño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/</a:t>
            </a:r>
            <a:r>
              <a:rPr lang="en-US" sz="2000" dirty="0" err="1">
                <a:solidFill>
                  <a:srgbClr val="1F1F1F"/>
                </a:solidFill>
                <a:latin typeface="Roboto" panose="02000000000000000000" pitchFamily="2" charset="0"/>
              </a:rPr>
              <a:t>propietario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”</a:t>
            </a:r>
            <a:endParaRPr lang="en-US" sz="2000" dirty="0"/>
          </a:p>
        </p:txBody>
      </p:sp>
      <p:pic>
        <p:nvPicPr>
          <p:cNvPr id="6" name="Picture 5" descr="A piggy bank with a dollar bill&#10;&#10;AI-generated content may be incorrect.">
            <a:extLst>
              <a:ext uri="{FF2B5EF4-FFF2-40B4-BE49-F238E27FC236}">
                <a16:creationId xmlns:a16="http://schemas.microsoft.com/office/drawing/2014/main" id="{BC31BF2B-588E-89D0-CBCA-AF823F22C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808" y="1889312"/>
            <a:ext cx="2870947" cy="275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70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269F59-ADF2-46F8-1B65-82401F3A8770}"/>
              </a:ext>
            </a:extLst>
          </p:cNvPr>
          <p:cNvSpPr txBox="1"/>
          <p:nvPr/>
        </p:nvSpPr>
        <p:spPr>
          <a:xfrm>
            <a:off x="705970" y="722780"/>
            <a:ext cx="6548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/>
              <a:t>Practicar</a:t>
            </a:r>
            <a:r>
              <a:rPr lang="en-US" sz="2800" b="1" i="1" u="sng" dirty="0"/>
              <a:t> buenos </a:t>
            </a:r>
            <a:r>
              <a:rPr lang="en-US" sz="2800" b="1" i="1" u="sng" dirty="0" err="1"/>
              <a:t>habitos</a:t>
            </a:r>
            <a:r>
              <a:rPr lang="en-US" sz="2800" b="1" i="1" u="sng" dirty="0"/>
              <a:t> </a:t>
            </a:r>
            <a:r>
              <a:rPr lang="en-US" sz="2800" b="1" i="1" u="sng" dirty="0" err="1"/>
              <a:t>financieros</a:t>
            </a:r>
            <a:endParaRPr lang="en-US" sz="2800" b="1" i="1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0748B-6CCC-E0FA-E007-F9D3F17EF4C4}"/>
              </a:ext>
            </a:extLst>
          </p:cNvPr>
          <p:cNvSpPr txBox="1"/>
          <p:nvPr/>
        </p:nvSpPr>
        <p:spPr>
          <a:xfrm>
            <a:off x="705969" y="1946461"/>
            <a:ext cx="75639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$ El </a:t>
            </a:r>
            <a:r>
              <a:rPr lang="en-US" sz="2000" dirty="0" err="1"/>
              <a:t>due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ño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/</a:t>
            </a:r>
            <a:r>
              <a:rPr lang="en-US" sz="2000" dirty="0" err="1">
                <a:solidFill>
                  <a:srgbClr val="1F1F1F"/>
                </a:solidFill>
                <a:latin typeface="Roboto" panose="02000000000000000000" pitchFamily="2" charset="0"/>
              </a:rPr>
              <a:t>propietario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en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muchas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ocaciones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va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 a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pedir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 un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deposito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 para 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asegurar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 la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vivienda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.  </a:t>
            </a:r>
            <a:r>
              <a:rPr lang="en-US" sz="2000" dirty="0">
                <a:solidFill>
                  <a:srgbClr val="1F1F1F"/>
                </a:solidFill>
                <a:latin typeface="Roboto" panose="02000000000000000000" pitchFamily="2" charset="0"/>
              </a:rPr>
              <a:t>Eso </a:t>
            </a:r>
            <a:r>
              <a:rPr lang="en-US" sz="2000" dirty="0" err="1">
                <a:solidFill>
                  <a:srgbClr val="1F1F1F"/>
                </a:solidFill>
                <a:latin typeface="Roboto" panose="02000000000000000000" pitchFamily="2" charset="0"/>
              </a:rPr>
              <a:t>quiere</a:t>
            </a:r>
            <a:r>
              <a:rPr lang="en-US" sz="2000" dirty="0">
                <a:solidFill>
                  <a:srgbClr val="1F1F1F"/>
                </a:solidFill>
                <a:latin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Roboto" panose="02000000000000000000" pitchFamily="2" charset="0"/>
              </a:rPr>
              <a:t>decir</a:t>
            </a:r>
            <a:r>
              <a:rPr lang="en-US" sz="2000" dirty="0">
                <a:solidFill>
                  <a:srgbClr val="1F1F1F"/>
                </a:solidFill>
                <a:latin typeface="Roboto" panose="02000000000000000000" pitchFamily="2" charset="0"/>
              </a:rPr>
              <a:t>,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el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 primer y ultimo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mes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 de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renta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 y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deposito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 de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seguridad</a:t>
            </a:r>
            <a:r>
              <a:rPr lang="en-US" sz="2000" dirty="0">
                <a:solidFill>
                  <a:srgbClr val="1F1F1F"/>
                </a:solidFill>
                <a:latin typeface="Roboto" panose="02000000000000000000" pitchFamily="2" charset="0"/>
              </a:rPr>
              <a:t> antes de </a:t>
            </a:r>
            <a:r>
              <a:rPr lang="en-US" sz="2000" dirty="0" err="1">
                <a:solidFill>
                  <a:srgbClr val="1F1F1F"/>
                </a:solidFill>
                <a:latin typeface="Roboto" panose="02000000000000000000" pitchFamily="2" charset="0"/>
              </a:rPr>
              <a:t>mudarse</a:t>
            </a:r>
            <a:endParaRPr lang="en-US" sz="2000" dirty="0">
              <a:solidFill>
                <a:srgbClr val="1F1F1F"/>
              </a:solidFill>
              <a:latin typeface="Roboto" panose="02000000000000000000" pitchFamily="2" charset="0"/>
            </a:endParaRPr>
          </a:p>
          <a:p>
            <a:endParaRPr lang="en-US" sz="2000" dirty="0">
              <a:solidFill>
                <a:srgbClr val="1F1F1F"/>
              </a:solidFill>
              <a:latin typeface="Roboto" panose="02000000000000000000" pitchFamily="2" charset="0"/>
            </a:endParaRPr>
          </a:p>
          <a:p>
            <a:endParaRPr lang="en-US" sz="2000" dirty="0">
              <a:solidFill>
                <a:srgbClr val="1F1F1F"/>
              </a:solidFill>
              <a:latin typeface="Roboto" panose="02000000000000000000" pitchFamily="2" charset="0"/>
            </a:endParaRPr>
          </a:p>
          <a:p>
            <a:r>
              <a:rPr lang="en-US" sz="2000" dirty="0">
                <a:solidFill>
                  <a:srgbClr val="1F1F1F"/>
                </a:solidFill>
                <a:latin typeface="Roboto" panose="02000000000000000000" pitchFamily="2" charset="0"/>
              </a:rPr>
              <a:t>$ </a:t>
            </a:r>
            <a:r>
              <a:rPr lang="en-US" sz="2000" dirty="0" err="1">
                <a:solidFill>
                  <a:srgbClr val="1F1F1F"/>
                </a:solidFill>
                <a:latin typeface="Roboto" panose="02000000000000000000" pitchFamily="2" charset="0"/>
              </a:rPr>
              <a:t>Comience</a:t>
            </a:r>
            <a:r>
              <a:rPr lang="en-US" sz="2000" dirty="0">
                <a:solidFill>
                  <a:srgbClr val="1F1F1F"/>
                </a:solidFill>
                <a:latin typeface="Roboto" panose="02000000000000000000" pitchFamily="2" charset="0"/>
              </a:rPr>
              <a:t> a </a:t>
            </a:r>
            <a:r>
              <a:rPr lang="en-US" sz="2000" dirty="0" err="1">
                <a:solidFill>
                  <a:srgbClr val="1F1F1F"/>
                </a:solidFill>
                <a:latin typeface="Roboto" panose="02000000000000000000" pitchFamily="2" charset="0"/>
              </a:rPr>
              <a:t>ahorrar</a:t>
            </a:r>
            <a:r>
              <a:rPr lang="en-US" sz="2000" dirty="0">
                <a:solidFill>
                  <a:srgbClr val="1F1F1F"/>
                </a:solidFill>
                <a:latin typeface="Roboto" panose="02000000000000000000" pitchFamily="2" charset="0"/>
              </a:rPr>
              <a:t> lo mas antes possible</a:t>
            </a:r>
          </a:p>
          <a:p>
            <a:endParaRPr lang="en-US" sz="2000" dirty="0">
              <a:solidFill>
                <a:srgbClr val="1F1F1F"/>
              </a:solidFill>
              <a:latin typeface="Roboto" panose="02000000000000000000" pitchFamily="2" charset="0"/>
            </a:endParaRPr>
          </a:p>
          <a:p>
            <a:r>
              <a:rPr lang="en-US" sz="2000" dirty="0">
                <a:solidFill>
                  <a:srgbClr val="1F1F1F"/>
                </a:solidFill>
                <a:latin typeface="Roboto" panose="02000000000000000000" pitchFamily="2" charset="0"/>
              </a:rPr>
              <a:t>$ Hable con </a:t>
            </a:r>
            <a:r>
              <a:rPr lang="en-US" sz="2000" dirty="0" err="1">
                <a:solidFill>
                  <a:srgbClr val="1F1F1F"/>
                </a:solidFill>
                <a:latin typeface="Roboto" panose="02000000000000000000" pitchFamily="2" charset="0"/>
              </a:rPr>
              <a:t>su</a:t>
            </a:r>
            <a:r>
              <a:rPr lang="en-US" sz="2000" dirty="0">
                <a:solidFill>
                  <a:srgbClr val="1F1F1F"/>
                </a:solidFill>
                <a:latin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Roboto" panose="02000000000000000000" pitchFamily="2" charset="0"/>
              </a:rPr>
              <a:t>defensor</a:t>
            </a:r>
            <a:r>
              <a:rPr lang="en-US" sz="2000" dirty="0">
                <a:solidFill>
                  <a:srgbClr val="1F1F1F"/>
                </a:solidFill>
                <a:latin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Roboto" panose="02000000000000000000" pitchFamily="2" charset="0"/>
              </a:rPr>
              <a:t>por</a:t>
            </a:r>
            <a:r>
              <a:rPr lang="en-US" sz="2000" dirty="0">
                <a:solidFill>
                  <a:srgbClr val="1F1F1F"/>
                </a:solidFill>
                <a:latin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Roboto" panose="02000000000000000000" pitchFamily="2" charset="0"/>
              </a:rPr>
              <a:t>si</a:t>
            </a:r>
            <a:r>
              <a:rPr lang="en-US" sz="2000" dirty="0">
                <a:solidFill>
                  <a:srgbClr val="1F1F1F"/>
                </a:solidFill>
                <a:latin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Roboto" panose="02000000000000000000" pitchFamily="2" charset="0"/>
              </a:rPr>
              <a:t>quiere</a:t>
            </a:r>
            <a:r>
              <a:rPr lang="en-US" sz="2000" dirty="0">
                <a:solidFill>
                  <a:srgbClr val="1F1F1F"/>
                </a:solidFill>
                <a:latin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Roboto" panose="02000000000000000000" pitchFamily="2" charset="0"/>
              </a:rPr>
              <a:t>aprender</a:t>
            </a:r>
            <a:r>
              <a:rPr lang="en-US" sz="2000" dirty="0">
                <a:solidFill>
                  <a:srgbClr val="1F1F1F"/>
                </a:solidFill>
                <a:latin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Roboto" panose="02000000000000000000" pitchFamily="2" charset="0"/>
              </a:rPr>
              <a:t>como</a:t>
            </a:r>
            <a:r>
              <a:rPr lang="en-US" sz="2000" dirty="0">
                <a:solidFill>
                  <a:srgbClr val="1F1F1F"/>
                </a:solidFill>
                <a:latin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Roboto" panose="02000000000000000000" pitchFamily="2" charset="0"/>
              </a:rPr>
              <a:t>manejar</a:t>
            </a:r>
            <a:r>
              <a:rPr lang="en-US" sz="2000" dirty="0">
                <a:solidFill>
                  <a:srgbClr val="1F1F1F"/>
                </a:solidFill>
                <a:latin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Roboto" panose="02000000000000000000" pitchFamily="2" charset="0"/>
              </a:rPr>
              <a:t>su</a:t>
            </a:r>
            <a:r>
              <a:rPr lang="en-US" sz="2000" dirty="0">
                <a:solidFill>
                  <a:srgbClr val="1F1F1F"/>
                </a:solidFill>
                <a:latin typeface="Roboto" panose="02000000000000000000" pitchFamily="2" charset="0"/>
              </a:rPr>
              <a:t> dinero y </a:t>
            </a:r>
            <a:r>
              <a:rPr lang="en-US" sz="2000" dirty="0" err="1">
                <a:solidFill>
                  <a:srgbClr val="1F1F1F"/>
                </a:solidFill>
                <a:latin typeface="Roboto" panose="02000000000000000000" pitchFamily="2" charset="0"/>
              </a:rPr>
              <a:t>presupuesto</a:t>
            </a:r>
            <a:endParaRPr lang="en-US" sz="2000" dirty="0"/>
          </a:p>
        </p:txBody>
      </p:sp>
      <p:pic>
        <p:nvPicPr>
          <p:cNvPr id="5" name="Picture 4" descr="A piggy bank with a dollar bill&#10;&#10;AI-generated content may be incorrect.">
            <a:extLst>
              <a:ext uri="{FF2B5EF4-FFF2-40B4-BE49-F238E27FC236}">
                <a16:creationId xmlns:a16="http://schemas.microsoft.com/office/drawing/2014/main" id="{4009C703-ACBB-DB0E-CFFF-968286FB0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865" y="254887"/>
            <a:ext cx="1593476" cy="145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13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435C07-B500-A3D6-B6FB-BEF842BCAA74}"/>
              </a:ext>
            </a:extLst>
          </p:cNvPr>
          <p:cNvSpPr txBox="1"/>
          <p:nvPr/>
        </p:nvSpPr>
        <p:spPr>
          <a:xfrm>
            <a:off x="1166271" y="655543"/>
            <a:ext cx="66800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/>
              <a:t>RAFT</a:t>
            </a:r>
            <a:r>
              <a:rPr lang="en-US" sz="3200" u="sng" dirty="0"/>
              <a:t>  Ayuda de </a:t>
            </a:r>
            <a:r>
              <a:rPr lang="en-US" sz="3200" u="sng" dirty="0" err="1"/>
              <a:t>emergencia</a:t>
            </a:r>
            <a:r>
              <a:rPr lang="en-US" sz="3200" u="sng" dirty="0"/>
              <a:t> para </a:t>
            </a:r>
            <a:r>
              <a:rPr lang="en-US" sz="3200" u="sng" dirty="0" err="1"/>
              <a:t>gastos</a:t>
            </a:r>
            <a:r>
              <a:rPr lang="en-US" sz="3200" u="sng" dirty="0"/>
              <a:t> de la </a:t>
            </a:r>
            <a:r>
              <a:rPr lang="en-US" sz="3200" u="sng" dirty="0" err="1"/>
              <a:t>renta</a:t>
            </a:r>
            <a:r>
              <a:rPr lang="en-US" sz="3200" u="sng" dirty="0"/>
              <a:t> </a:t>
            </a:r>
          </a:p>
          <a:p>
            <a:endParaRPr lang="en-US" sz="3200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51FF64-0A72-EFE2-348A-F4BAB756F7A7}"/>
              </a:ext>
            </a:extLst>
          </p:cNvPr>
          <p:cNvSpPr txBox="1"/>
          <p:nvPr/>
        </p:nvSpPr>
        <p:spPr>
          <a:xfrm>
            <a:off x="3718111" y="1611440"/>
            <a:ext cx="59167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Ayuda con </a:t>
            </a:r>
            <a:r>
              <a:rPr lang="en-US" sz="2400" dirty="0" err="1"/>
              <a:t>renta</a:t>
            </a:r>
            <a:r>
              <a:rPr lang="en-US" sz="2400" dirty="0"/>
              <a:t> de </a:t>
            </a:r>
            <a:r>
              <a:rPr lang="en-US" sz="2400" dirty="0" err="1"/>
              <a:t>emergencia</a:t>
            </a:r>
            <a:r>
              <a:rPr lang="en-US" sz="2400" dirty="0"/>
              <a:t> a </a:t>
            </a:r>
            <a:r>
              <a:rPr lang="en-US" sz="2400" dirty="0" err="1"/>
              <a:t>corto</a:t>
            </a:r>
            <a:r>
              <a:rPr lang="en-US" sz="2400" dirty="0"/>
              <a:t> </a:t>
            </a:r>
            <a:r>
              <a:rPr lang="en-US" sz="2400" dirty="0" err="1"/>
              <a:t>plazo</a:t>
            </a:r>
            <a:r>
              <a:rPr lang="en-US" sz="2400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sz="2400" dirty="0" err="1"/>
              <a:t>Ayudar</a:t>
            </a:r>
            <a:r>
              <a:rPr lang="en-US" sz="2400" dirty="0"/>
              <a:t> con </a:t>
            </a:r>
            <a:r>
              <a:rPr lang="en-US" sz="2400" dirty="0" err="1"/>
              <a:t>costos</a:t>
            </a:r>
            <a:r>
              <a:rPr lang="en-US" sz="2400" dirty="0"/>
              <a:t> de la </a:t>
            </a:r>
            <a:r>
              <a:rPr lang="en-US" sz="2400" dirty="0" err="1"/>
              <a:t>mudanza</a:t>
            </a:r>
            <a:endParaRPr lang="en-US" sz="2400" dirty="0"/>
          </a:p>
          <a:p>
            <a:pPr marL="285750" indent="-285750">
              <a:buFontTx/>
              <a:buChar char="-"/>
            </a:pPr>
            <a:endParaRPr lang="en-US" sz="2400" dirty="0"/>
          </a:p>
          <a:p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Aplique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medio de Mero Housing o con </a:t>
            </a:r>
            <a:r>
              <a:rPr lang="en-US" sz="2400" dirty="0" err="1"/>
              <a:t>su</a:t>
            </a:r>
            <a:r>
              <a:rPr lang="en-US" sz="2400" dirty="0"/>
              <a:t> Vivienda local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Hable con BCIL </a:t>
            </a:r>
            <a:r>
              <a:rPr lang="en-US" sz="2400" dirty="0" err="1"/>
              <a:t>ni</a:t>
            </a:r>
            <a:r>
              <a:rPr lang="en-US" sz="2400" dirty="0"/>
              <a:t> </a:t>
            </a:r>
            <a:r>
              <a:rPr lang="en-US" sz="2400" dirty="0" err="1"/>
              <a:t>necesita</a:t>
            </a:r>
            <a:r>
              <a:rPr lang="en-US" sz="2400" dirty="0"/>
              <a:t> </a:t>
            </a:r>
            <a:r>
              <a:rPr lang="en-US" sz="2400" dirty="0" err="1"/>
              <a:t>ayuda</a:t>
            </a:r>
            <a:r>
              <a:rPr lang="en-US" sz="2400" dirty="0"/>
              <a:t> para completer la </a:t>
            </a:r>
            <a:r>
              <a:rPr lang="en-US" sz="2400" dirty="0" err="1"/>
              <a:t>aplicacion</a:t>
            </a:r>
            <a:endParaRPr lang="en-US" sz="2400" dirty="0"/>
          </a:p>
        </p:txBody>
      </p:sp>
      <p:pic>
        <p:nvPicPr>
          <p:cNvPr id="7" name="Picture 6" descr="A black and white circle with lines&#10;&#10;AI-generated content may be incorrect.">
            <a:extLst>
              <a:ext uri="{FF2B5EF4-FFF2-40B4-BE49-F238E27FC236}">
                <a16:creationId xmlns:a16="http://schemas.microsoft.com/office/drawing/2014/main" id="{5232EBD0-5AD2-5B94-511A-D7F1B6698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72" y="2016624"/>
            <a:ext cx="3186953" cy="318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93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CB0AA5-D194-847A-E793-F00587FE32CD}"/>
              </a:ext>
            </a:extLst>
          </p:cNvPr>
          <p:cNvSpPr txBox="1"/>
          <p:nvPr/>
        </p:nvSpPr>
        <p:spPr>
          <a:xfrm>
            <a:off x="1055594" y="655544"/>
            <a:ext cx="5520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Verificaciones de </a:t>
            </a:r>
            <a:r>
              <a:rPr lang="en-US" sz="2800" u="sng" dirty="0" err="1"/>
              <a:t>antecedentes</a:t>
            </a:r>
            <a:endParaRPr lang="en-US" sz="2800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7367FA-9B27-916C-63C5-CE15ADB32A88}"/>
              </a:ext>
            </a:extLst>
          </p:cNvPr>
          <p:cNvSpPr txBox="1"/>
          <p:nvPr/>
        </p:nvSpPr>
        <p:spPr>
          <a:xfrm>
            <a:off x="833718" y="2188508"/>
            <a:ext cx="61184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/>
              <a:t>Los </a:t>
            </a:r>
            <a:r>
              <a:rPr lang="en-US" sz="2000" dirty="0" err="1"/>
              <a:t>due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ños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/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propietarios</a:t>
            </a:r>
            <a:r>
              <a:rPr lang="en-US" sz="2000" dirty="0"/>
              <a:t> </a:t>
            </a:r>
            <a:r>
              <a:rPr lang="en-US" sz="2000" dirty="0" err="1"/>
              <a:t>pueden</a:t>
            </a:r>
            <a:r>
              <a:rPr lang="en-US" sz="2000" dirty="0"/>
              <a:t> </a:t>
            </a:r>
            <a:r>
              <a:rPr lang="en-US" sz="2000" dirty="0" err="1"/>
              <a:t>investigar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record criminal (CORI) de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aplicantes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err="1"/>
              <a:t>Cualquier</a:t>
            </a:r>
            <a:r>
              <a:rPr lang="en-US" sz="2000" dirty="0"/>
              <a:t> </a:t>
            </a:r>
            <a:r>
              <a:rPr lang="en-US" sz="2000" dirty="0" err="1"/>
              <a:t>arresto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a </a:t>
            </a:r>
            <a:r>
              <a:rPr lang="en-US" sz="2000" dirty="0" err="1"/>
              <a:t>salir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la </a:t>
            </a:r>
            <a:r>
              <a:rPr lang="en-US" sz="2000" dirty="0" err="1"/>
              <a:t>averiguacion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Casos </a:t>
            </a:r>
            <a:r>
              <a:rPr lang="en-US" sz="2000" dirty="0" err="1"/>
              <a:t>pasados</a:t>
            </a:r>
            <a:r>
              <a:rPr lang="en-US" sz="2000" dirty="0"/>
              <a:t> que son </a:t>
            </a:r>
            <a:r>
              <a:rPr lang="en-US" sz="2000" dirty="0" err="1"/>
              <a:t>sellados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Cierto </a:t>
            </a:r>
            <a:r>
              <a:rPr lang="en-US" sz="2000" dirty="0" err="1"/>
              <a:t>tipos</a:t>
            </a:r>
            <a:r>
              <a:rPr lang="en-US" sz="2000" dirty="0"/>
              <a:t> de </a:t>
            </a:r>
            <a:r>
              <a:rPr lang="en-US" sz="2000" dirty="0" err="1"/>
              <a:t>caso</a:t>
            </a:r>
            <a:r>
              <a:rPr lang="en-US" sz="2000" dirty="0"/>
              <a:t> </a:t>
            </a:r>
            <a:r>
              <a:rPr lang="en-US" sz="2000" dirty="0" err="1"/>
              <a:t>puede</a:t>
            </a:r>
            <a:r>
              <a:rPr lang="en-US" sz="2000" dirty="0"/>
              <a:t> ser </a:t>
            </a:r>
            <a:r>
              <a:rPr lang="en-US" sz="2000" dirty="0" err="1"/>
              <a:t>borrados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Para </a:t>
            </a:r>
            <a:r>
              <a:rPr lang="en-US" sz="2000" dirty="0" err="1"/>
              <a:t>obtener</a:t>
            </a:r>
            <a:r>
              <a:rPr lang="en-US" sz="2000" dirty="0"/>
              <a:t> </a:t>
            </a:r>
            <a:r>
              <a:rPr lang="en-US" sz="2000" dirty="0" err="1"/>
              <a:t>informaccion</a:t>
            </a:r>
            <a:r>
              <a:rPr lang="en-US" sz="2000" dirty="0"/>
              <a:t> </a:t>
            </a:r>
            <a:r>
              <a:rPr lang="en-US" sz="2000" dirty="0" err="1"/>
              <a:t>addicional</a:t>
            </a:r>
            <a:r>
              <a:rPr lang="en-US" sz="2000" dirty="0"/>
              <a:t>, </a:t>
            </a:r>
            <a:r>
              <a:rPr lang="en-US" sz="2000" dirty="0" err="1"/>
              <a:t>platica</a:t>
            </a:r>
            <a:r>
              <a:rPr lang="en-US" sz="2000" dirty="0"/>
              <a:t> con un </a:t>
            </a:r>
            <a:r>
              <a:rPr lang="en-US" sz="2000" dirty="0" err="1"/>
              <a:t>defensor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BCIL</a:t>
            </a:r>
          </a:p>
        </p:txBody>
      </p:sp>
      <p:pic>
        <p:nvPicPr>
          <p:cNvPr id="5" name="Picture 4" descr="Close-up of a criminal background check form&#10;&#10;AI-generated content may be incorrect.">
            <a:extLst>
              <a:ext uri="{FF2B5EF4-FFF2-40B4-BE49-F238E27FC236}">
                <a16:creationId xmlns:a16="http://schemas.microsoft.com/office/drawing/2014/main" id="{C5A9AB2A-B02F-E23A-04D1-790AE99B2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47" y="0"/>
            <a:ext cx="2727511" cy="208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01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D8582A-7A9E-9227-98A3-2DB9E346CFA2}"/>
              </a:ext>
            </a:extLst>
          </p:cNvPr>
          <p:cNvSpPr txBox="1"/>
          <p:nvPr/>
        </p:nvSpPr>
        <p:spPr>
          <a:xfrm>
            <a:off x="838199" y="931208"/>
            <a:ext cx="52578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Verificaciones de </a:t>
            </a:r>
            <a:r>
              <a:rPr lang="en-US" sz="2800" u="sng" dirty="0" err="1"/>
              <a:t>antecedentes</a:t>
            </a:r>
            <a:endParaRPr lang="en-US" sz="2800" u="sng" dirty="0"/>
          </a:p>
          <a:p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4C1618-5B56-9D3D-FF09-29560BEA7110}"/>
              </a:ext>
            </a:extLst>
          </p:cNvPr>
          <p:cNvSpPr txBox="1"/>
          <p:nvPr/>
        </p:nvSpPr>
        <p:spPr>
          <a:xfrm>
            <a:off x="838199" y="2201955"/>
            <a:ext cx="463923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Busca</a:t>
            </a:r>
            <a:r>
              <a:rPr lang="en-US" sz="2000" dirty="0"/>
              <a:t> la </a:t>
            </a:r>
            <a:r>
              <a:rPr lang="en-US" sz="2000" dirty="0" err="1"/>
              <a:t>ayuda</a:t>
            </a:r>
            <a:r>
              <a:rPr lang="en-US" sz="2000" dirty="0"/>
              <a:t> de un Abogado  </a:t>
            </a:r>
            <a:r>
              <a:rPr lang="en-US" sz="2000" dirty="0" err="1"/>
              <a:t>si</a:t>
            </a:r>
            <a:r>
              <a:rPr lang="en-US" sz="2000" dirty="0"/>
              <a:t> usted…</a:t>
            </a:r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Es </a:t>
            </a:r>
            <a:r>
              <a:rPr lang="en-US" sz="2000" dirty="0" err="1"/>
              <a:t>delicuente</a:t>
            </a:r>
            <a:r>
              <a:rPr lang="en-US" sz="2000" dirty="0"/>
              <a:t> sexual </a:t>
            </a:r>
            <a:r>
              <a:rPr lang="en-US" sz="2000" dirty="0" err="1"/>
              <a:t>registrado</a:t>
            </a:r>
            <a:endParaRPr lang="en-US" sz="2000" dirty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err="1"/>
              <a:t>Convicto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ofensas</a:t>
            </a:r>
            <a:r>
              <a:rPr lang="en-US" sz="2000" dirty="0"/>
              <a:t> de </a:t>
            </a:r>
            <a:r>
              <a:rPr lang="en-US" sz="2000" dirty="0" err="1"/>
              <a:t>drogas</a:t>
            </a:r>
            <a:endParaRPr lang="en-US" sz="2000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5" name="Picture 4" descr="Close-up of a criminal background check form&#10;&#10;AI-generated content may be incorrect.">
            <a:extLst>
              <a:ext uri="{FF2B5EF4-FFF2-40B4-BE49-F238E27FC236}">
                <a16:creationId xmlns:a16="http://schemas.microsoft.com/office/drawing/2014/main" id="{34D413CB-6E2E-46EC-4C41-6C853B3A9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741" y="0"/>
            <a:ext cx="2586317" cy="19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6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A1D2C-11A0-B5C3-C4A0-2B9EC1E436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606314"/>
            <a:ext cx="7766936" cy="1768570"/>
          </a:xfrm>
        </p:spPr>
        <p:txBody>
          <a:bodyPr/>
          <a:lstStyle/>
          <a:p>
            <a:pPr algn="l"/>
            <a:r>
              <a:rPr lang="en-US" sz="4800" i="1" u="sng" dirty="0"/>
              <a:t>Dos </a:t>
            </a:r>
            <a:r>
              <a:rPr lang="en-US" sz="4800" i="1" u="sng" dirty="0" err="1"/>
              <a:t>cosas</a:t>
            </a:r>
            <a:r>
              <a:rPr lang="en-US" sz="4800" i="1" u="sng" dirty="0"/>
              <a:t> para </a:t>
            </a:r>
            <a:r>
              <a:rPr lang="en-US" sz="4800" i="1" u="sng" dirty="0" err="1"/>
              <a:t>recordar</a:t>
            </a:r>
            <a:r>
              <a:rPr lang="en-US" sz="4800" i="1" u="sng" dirty="0"/>
              <a:t>…</a:t>
            </a:r>
            <a:br>
              <a:rPr lang="en-US" sz="4800" i="1" u="sng" dirty="0"/>
            </a:br>
            <a:endParaRPr lang="en-US" sz="4800" i="1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983CC5-82F2-6680-4090-858A2D8A8A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/>
              <a:t>Aplique</a:t>
            </a:r>
            <a:r>
              <a:rPr lang="en-US" dirty="0"/>
              <a:t> a </a:t>
            </a:r>
            <a:r>
              <a:rPr lang="en-US" dirty="0" err="1"/>
              <a:t>varias</a:t>
            </a:r>
            <a:r>
              <a:rPr lang="en-US" dirty="0"/>
              <a:t> </a:t>
            </a:r>
            <a:r>
              <a:rPr lang="en-US" dirty="0" err="1"/>
              <a:t>listas</a:t>
            </a:r>
            <a:r>
              <a:rPr lang="en-US" dirty="0"/>
              <a:t> de </a:t>
            </a:r>
            <a:r>
              <a:rPr lang="en-US" dirty="0" err="1"/>
              <a:t>espera</a:t>
            </a:r>
            <a:endParaRPr lang="en-US" dirty="0"/>
          </a:p>
          <a:p>
            <a:pPr algn="l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</a:rPr>
              <a:t>S</a:t>
            </a:r>
            <a:r>
              <a:rPr lang="en-US" i="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</a:rPr>
              <a:t>ea </a:t>
            </a:r>
            <a:r>
              <a:rPr lang="en-US" i="0" dirty="0" err="1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</a:rPr>
              <a:t>geográficamente</a:t>
            </a:r>
            <a:r>
              <a:rPr lang="en-US" i="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i="0" dirty="0" err="1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</a:rPr>
              <a:t>amplio</a:t>
            </a:r>
            <a:r>
              <a:rPr lang="en-US" dirty="0"/>
              <a:t>: (</a:t>
            </a:r>
            <a:r>
              <a:rPr lang="en-US" dirty="0" err="1"/>
              <a:t>Aplique</a:t>
            </a:r>
            <a:r>
              <a:rPr lang="en-US" dirty="0"/>
              <a:t> </a:t>
            </a:r>
            <a:r>
              <a:rPr lang="en-US" dirty="0" err="1"/>
              <a:t>lugares</a:t>
            </a:r>
            <a:r>
              <a:rPr lang="en-US" dirty="0"/>
              <a:t> </a:t>
            </a:r>
            <a:r>
              <a:rPr lang="en-US" dirty="0" err="1"/>
              <a:t>lejanos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)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A red and black sign with a exclamation mark&#10;&#10;Description automatically generated">
            <a:extLst>
              <a:ext uri="{FF2B5EF4-FFF2-40B4-BE49-F238E27FC236}">
                <a16:creationId xmlns:a16="http://schemas.microsoft.com/office/drawing/2014/main" id="{0237BB25-B21D-E0CB-B5E8-358BF72DA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033" y="118078"/>
            <a:ext cx="2286456" cy="228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236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B0F2DA-D19C-0DA1-5475-7DF4FF86BF38}"/>
              </a:ext>
            </a:extLst>
          </p:cNvPr>
          <p:cNvSpPr txBox="1"/>
          <p:nvPr/>
        </p:nvSpPr>
        <p:spPr>
          <a:xfrm>
            <a:off x="880780" y="2857499"/>
            <a:ext cx="6367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/>
              <a:t>Estamos </a:t>
            </a:r>
            <a:r>
              <a:rPr lang="en-US" sz="4000" u="sng" dirty="0" err="1"/>
              <a:t>aqui</a:t>
            </a:r>
            <a:r>
              <a:rPr lang="en-US" sz="4000" u="sng" dirty="0"/>
              <a:t> para </a:t>
            </a:r>
            <a:r>
              <a:rPr lang="en-US" sz="4000" u="sng" dirty="0" err="1"/>
              <a:t>ayudar</a:t>
            </a:r>
            <a:endParaRPr lang="en-US" sz="4000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179351-F51F-4A9C-DF3B-D6E92774F562}"/>
              </a:ext>
            </a:extLst>
          </p:cNvPr>
          <p:cNvSpPr txBox="1"/>
          <p:nvPr/>
        </p:nvSpPr>
        <p:spPr>
          <a:xfrm>
            <a:off x="1216957" y="4146735"/>
            <a:ext cx="44106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Llamenos</a:t>
            </a:r>
            <a:r>
              <a:rPr lang="en-US" sz="2400" dirty="0"/>
              <a:t> al 617-338-6665</a:t>
            </a:r>
          </a:p>
          <a:p>
            <a:endParaRPr lang="en-US" sz="2400" dirty="0"/>
          </a:p>
          <a:p>
            <a:r>
              <a:rPr lang="en-US" sz="2400" dirty="0" err="1"/>
              <a:t>Registrese</a:t>
            </a:r>
            <a:r>
              <a:rPr lang="en-US" sz="2400" dirty="0"/>
              <a:t> con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correo</a:t>
            </a:r>
            <a:r>
              <a:rPr lang="en-US" sz="2400" dirty="0"/>
              <a:t> </a:t>
            </a:r>
            <a:r>
              <a:rPr lang="en-US" sz="2400" dirty="0" err="1"/>
              <a:t>electronico</a:t>
            </a:r>
            <a:r>
              <a:rPr lang="en-US" sz="2400" dirty="0"/>
              <a:t> para </a:t>
            </a:r>
            <a:r>
              <a:rPr lang="en-US" sz="2400" dirty="0" err="1"/>
              <a:t>recibir</a:t>
            </a:r>
            <a:r>
              <a:rPr lang="en-US" sz="2400" dirty="0"/>
              <a:t> </a:t>
            </a:r>
            <a:r>
              <a:rPr lang="en-US" sz="2400" dirty="0" err="1"/>
              <a:t>informacion</a:t>
            </a:r>
            <a:r>
              <a:rPr lang="en-US" sz="2400" dirty="0"/>
              <a:t> y </a:t>
            </a:r>
            <a:r>
              <a:rPr lang="en-US" sz="2400" dirty="0" err="1"/>
              <a:t>recursos</a:t>
            </a:r>
            <a:r>
              <a:rPr lang="en-US" sz="2400" dirty="0"/>
              <a:t>.</a:t>
            </a:r>
          </a:p>
        </p:txBody>
      </p:sp>
      <p:pic>
        <p:nvPicPr>
          <p:cNvPr id="5" name="Picture 4" descr="A logo for a independent living company&#10;&#10;AI-generated content may be incorrect.">
            <a:extLst>
              <a:ext uri="{FF2B5EF4-FFF2-40B4-BE49-F238E27FC236}">
                <a16:creationId xmlns:a16="http://schemas.microsoft.com/office/drawing/2014/main" id="{BF4BEB98-D520-1684-C4A6-5F89D0D99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318" y="-1"/>
            <a:ext cx="4800600" cy="290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56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BEBCE4-880F-87D0-7A7D-A5D535171BA0}"/>
              </a:ext>
            </a:extLst>
          </p:cNvPr>
          <p:cNvSpPr txBox="1"/>
          <p:nvPr/>
        </p:nvSpPr>
        <p:spPr>
          <a:xfrm>
            <a:off x="3603810" y="702608"/>
            <a:ext cx="3334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Preguntas</a:t>
            </a:r>
            <a:endParaRPr lang="en-US" sz="4400" dirty="0"/>
          </a:p>
        </p:txBody>
      </p:sp>
      <p:pic>
        <p:nvPicPr>
          <p:cNvPr id="4" name="Picture 3" descr="A white speech bubble with a question mark&#10;&#10;AI-generated content may be incorrect.">
            <a:extLst>
              <a:ext uri="{FF2B5EF4-FFF2-40B4-BE49-F238E27FC236}">
                <a16:creationId xmlns:a16="http://schemas.microsoft.com/office/drawing/2014/main" id="{92B777AB-2728-9B13-D51D-1A97CFF0E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41" y="1583857"/>
            <a:ext cx="4232728" cy="2820055"/>
          </a:xfrm>
          <a:prstGeom prst="rect">
            <a:avLst/>
          </a:prstGeom>
        </p:spPr>
      </p:pic>
      <p:pic>
        <p:nvPicPr>
          <p:cNvPr id="6" name="Picture 5" descr="A logo for a independent living company&#10;&#10;AI-generated content may be incorrect.">
            <a:extLst>
              <a:ext uri="{FF2B5EF4-FFF2-40B4-BE49-F238E27FC236}">
                <a16:creationId xmlns:a16="http://schemas.microsoft.com/office/drawing/2014/main" id="{43C07A0F-DE7B-C51D-31A8-C64FD9A44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606" y="4515720"/>
            <a:ext cx="3482788" cy="197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48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7EB59-3073-E2C0-7E6B-59C2E8748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22736"/>
          </a:xfrm>
        </p:spPr>
        <p:txBody>
          <a:bodyPr>
            <a:normAutofit fontScale="90000"/>
          </a:bodyPr>
          <a:lstStyle/>
          <a:p>
            <a:r>
              <a:rPr lang="en-US" i="1" u="sng" dirty="0" err="1">
                <a:solidFill>
                  <a:schemeClr val="tx1"/>
                </a:solidFill>
              </a:rPr>
              <a:t>Encontrando</a:t>
            </a:r>
            <a:r>
              <a:rPr lang="en-US" i="1" u="sng" dirty="0">
                <a:solidFill>
                  <a:schemeClr val="tx1"/>
                </a:solidFill>
              </a:rPr>
              <a:t> Vivienda </a:t>
            </a:r>
            <a:r>
              <a:rPr lang="en-US" i="1" u="sng" dirty="0" err="1">
                <a:solidFill>
                  <a:schemeClr val="tx1"/>
                </a:solidFill>
              </a:rPr>
              <a:t>en</a:t>
            </a:r>
            <a:r>
              <a:rPr lang="en-US" i="1" u="sng" dirty="0">
                <a:solidFill>
                  <a:schemeClr val="tx1"/>
                </a:solidFill>
              </a:rPr>
              <a:t> Boston</a:t>
            </a:r>
            <a:r>
              <a:rPr lang="en-US" dirty="0">
                <a:solidFill>
                  <a:schemeClr val="tx1"/>
                </a:solidFill>
              </a:rPr>
              <a:t>: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 El </a:t>
            </a:r>
            <a:r>
              <a:rPr lang="en-US" dirty="0" err="1">
                <a:solidFill>
                  <a:schemeClr val="tx1"/>
                </a:solidFill>
              </a:rPr>
              <a:t>Alquiler</a:t>
            </a:r>
            <a:r>
              <a:rPr lang="en-US" dirty="0">
                <a:solidFill>
                  <a:schemeClr val="tx1"/>
                </a:solidFill>
              </a:rPr>
              <a:t> del mercado es el </a:t>
            </a:r>
            <a:r>
              <a:rPr lang="en-US" dirty="0" err="1">
                <a:solidFill>
                  <a:schemeClr val="tx1"/>
                </a:solidFill>
              </a:rPr>
              <a:t>costo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promedio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alquiler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 un </a:t>
            </a:r>
            <a:r>
              <a:rPr lang="en-US" dirty="0" err="1">
                <a:solidFill>
                  <a:schemeClr val="tx1"/>
                </a:solidFill>
              </a:rPr>
              <a:t>vecindario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alrededor</a:t>
            </a:r>
            <a:r>
              <a:rPr lang="en-US" dirty="0">
                <a:solidFill>
                  <a:schemeClr val="tx1"/>
                </a:solidFill>
              </a:rPr>
              <a:t> de Boston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 Segun el Boston Globe, el </a:t>
            </a:r>
            <a:r>
              <a:rPr lang="en-US" dirty="0" err="1">
                <a:solidFill>
                  <a:schemeClr val="tx1"/>
                </a:solidFill>
              </a:rPr>
              <a:t>alquiler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promedio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una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habitacion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 Boston es de 2,720 y  </a:t>
            </a:r>
            <a:r>
              <a:rPr lang="en-US" dirty="0" err="1">
                <a:solidFill>
                  <a:schemeClr val="tx1"/>
                </a:solidFill>
              </a:rPr>
              <a:t>sigue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aumentado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constantemente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desde</a:t>
            </a:r>
            <a:r>
              <a:rPr lang="en-US" dirty="0">
                <a:solidFill>
                  <a:schemeClr val="tx1"/>
                </a:solidFill>
              </a:rPr>
              <a:t> 2010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A drawing of a building&#10;&#10;Description automatically generated">
            <a:extLst>
              <a:ext uri="{FF2B5EF4-FFF2-40B4-BE49-F238E27FC236}">
                <a16:creationId xmlns:a16="http://schemas.microsoft.com/office/drawing/2014/main" id="{B3A35283-C9BD-FC27-B573-A1D4A9CF2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14" y="4310233"/>
            <a:ext cx="4055549" cy="2487404"/>
          </a:xfrm>
        </p:spPr>
      </p:pic>
    </p:spTree>
    <p:extLst>
      <p:ext uri="{BB962C8B-B14F-4D97-AF65-F5344CB8AC3E}">
        <p14:creationId xmlns:p14="http://schemas.microsoft.com/office/powerpoint/2010/main" val="2828205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E2554-9FA4-14D3-284A-728795FCB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u="sng" dirty="0" err="1"/>
              <a:t>Ciudades</a:t>
            </a:r>
            <a:r>
              <a:rPr lang="en-US" sz="3200" i="1" u="sng" dirty="0"/>
              <a:t> </a:t>
            </a:r>
            <a:r>
              <a:rPr lang="en-US" sz="3200" i="1" u="sng" dirty="0" err="1"/>
              <a:t>clasificadas</a:t>
            </a:r>
            <a:r>
              <a:rPr lang="en-US" sz="3200" i="1" u="sng" dirty="0"/>
              <a:t> </a:t>
            </a:r>
            <a:r>
              <a:rPr lang="en-US" sz="3200" i="1" u="sng" dirty="0" err="1"/>
              <a:t>por</a:t>
            </a:r>
            <a:r>
              <a:rPr lang="en-US" sz="3200" i="1" u="sng" dirty="0"/>
              <a:t> </a:t>
            </a:r>
            <a:r>
              <a:rPr lang="en-US" sz="3200" i="1" u="sng" dirty="0" err="1"/>
              <a:t>apartamento</a:t>
            </a:r>
            <a:r>
              <a:rPr lang="en-US" sz="3200" i="1" u="sng" dirty="0"/>
              <a:t> de un </a:t>
            </a:r>
            <a:r>
              <a:rPr lang="en-US" sz="3200" i="1" u="sng" dirty="0" err="1"/>
              <a:t>dormitorio</a:t>
            </a:r>
            <a:r>
              <a:rPr lang="en-US" sz="3200" i="1" u="sng" dirty="0"/>
              <a:t>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BEC409-A663-DAB5-7B58-B8EC92273D6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7334" y="1879143"/>
            <a:ext cx="7137400" cy="4294188"/>
            <a:chOff x="1544" y="1232"/>
            <a:chExt cx="4496" cy="2705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8B6D7F69-7043-E700-BA09-C5E8E01A9D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44" y="1232"/>
              <a:ext cx="4496" cy="2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01" name="Picture 5">
              <a:extLst>
                <a:ext uri="{FF2B5EF4-FFF2-40B4-BE49-F238E27FC236}">
                  <a16:creationId xmlns:a16="http://schemas.microsoft.com/office/drawing/2014/main" id="{8F30C5B8-3149-0DBD-1E2A-1F18E481E2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" y="1232"/>
              <a:ext cx="4498" cy="2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72B4D8C-B419-79AE-F692-AB05288D8991}"/>
                  </a:ext>
                </a:extLst>
              </p14:cNvPr>
              <p14:cNvContentPartPr/>
              <p14:nvPr/>
            </p14:nvContentPartPr>
            <p14:xfrm>
              <a:off x="8733246" y="-1117352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72B4D8C-B419-79AE-F692-AB05288D89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27126" y="-1123472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831FDB1-2FA9-9750-9187-59E9638FBA34}"/>
              </a:ext>
            </a:extLst>
          </p:cNvPr>
          <p:cNvSpPr txBox="1"/>
          <p:nvPr/>
        </p:nvSpPr>
        <p:spPr>
          <a:xfrm>
            <a:off x="7794973" y="2529658"/>
            <a:ext cx="1876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 </a:t>
            </a:r>
            <a:r>
              <a:rPr lang="en-US" dirty="0" err="1"/>
              <a:t>promedio</a:t>
            </a:r>
            <a:r>
              <a:rPr lang="en-US" dirty="0"/>
              <a:t> Estatal</a:t>
            </a:r>
          </a:p>
        </p:txBody>
      </p:sp>
    </p:spTree>
    <p:extLst>
      <p:ext uri="{BB962C8B-B14F-4D97-AF65-F5344CB8AC3E}">
        <p14:creationId xmlns:p14="http://schemas.microsoft.com/office/powerpoint/2010/main" val="2223362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2ED533E-0579-073D-6413-E8304CDAB506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3241050" y="6168814"/>
            <a:ext cx="46102" cy="45719"/>
            <a:chOff x="0" y="0"/>
            <a:chExt cx="2771" cy="2748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63A0296C-2D8B-12D4-8B59-C85DBF694BA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2766" cy="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25" name="Picture 5" descr="A circular chart with icons on it&#10;&#10;Description automatically generated">
              <a:extLst>
                <a:ext uri="{FF2B5EF4-FFF2-40B4-BE49-F238E27FC236}">
                  <a16:creationId xmlns:a16="http://schemas.microsoft.com/office/drawing/2014/main" id="{7F984CDD-4D54-95CE-0ECF-D826058696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71" cy="2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 descr="A diagram of a circle with text&#10;&#10;Description automatically generated with medium confidence">
            <a:extLst>
              <a:ext uri="{FF2B5EF4-FFF2-40B4-BE49-F238E27FC236}">
                <a16:creationId xmlns:a16="http://schemas.microsoft.com/office/drawing/2014/main" id="{69BFD05C-D266-47CA-E7B2-D01D08098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1" y="49279"/>
            <a:ext cx="6858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D6B0D6-B542-3471-6476-F3A627B8846C}"/>
              </a:ext>
            </a:extLst>
          </p:cNvPr>
          <p:cNvSpPr txBox="1"/>
          <p:nvPr/>
        </p:nvSpPr>
        <p:spPr>
          <a:xfrm>
            <a:off x="6619819" y="93083"/>
            <a:ext cx="27267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 es “Vivienda </a:t>
            </a:r>
            <a:r>
              <a:rPr lang="en-US" dirty="0" err="1"/>
              <a:t>asequible</a:t>
            </a:r>
            <a:r>
              <a:rPr lang="en-US" dirty="0"/>
              <a:t>”?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De </a:t>
            </a:r>
            <a:r>
              <a:rPr lang="en-US" dirty="0" err="1"/>
              <a:t>acuerdo</a:t>
            </a:r>
            <a:r>
              <a:rPr lang="en-US" dirty="0"/>
              <a:t> con </a:t>
            </a:r>
            <a:r>
              <a:rPr lang="en-US" dirty="0" err="1"/>
              <a:t>el</a:t>
            </a:r>
            <a:r>
              <a:rPr lang="en-US" dirty="0"/>
              <a:t>  </a:t>
            </a:r>
            <a:r>
              <a:rPr lang="en-US" dirty="0" err="1"/>
              <a:t>gobierno</a:t>
            </a:r>
            <a:r>
              <a:rPr lang="en-US" dirty="0"/>
              <a:t>, la Vivienda es </a:t>
            </a:r>
            <a:r>
              <a:rPr lang="en-US" dirty="0" err="1"/>
              <a:t>Asequible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familia no </a:t>
            </a:r>
            <a:r>
              <a:rPr lang="en-US" dirty="0" err="1"/>
              <a:t>gasta</a:t>
            </a:r>
            <a:r>
              <a:rPr lang="en-US" dirty="0"/>
              <a:t> mas de 30%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ingreso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costo</a:t>
            </a:r>
            <a:r>
              <a:rPr lang="en-US" dirty="0"/>
              <a:t> de </a:t>
            </a:r>
            <a:r>
              <a:rPr lang="en-US" dirty="0" err="1"/>
              <a:t>vivienda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943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ee question mark question response illustration">
            <a:extLst>
              <a:ext uri="{FF2B5EF4-FFF2-40B4-BE49-F238E27FC236}">
                <a16:creationId xmlns:a16="http://schemas.microsoft.com/office/drawing/2014/main" id="{63275775-BB52-414B-9369-AEB3BABDB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1" y="3153860"/>
            <a:ext cx="5397830" cy="370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D86C0E-F8CC-E3B9-6797-3F477267CB76}"/>
              </a:ext>
            </a:extLst>
          </p:cNvPr>
          <p:cNvSpPr txBox="1"/>
          <p:nvPr/>
        </p:nvSpPr>
        <p:spPr>
          <a:xfrm>
            <a:off x="6612973" y="3429000"/>
            <a:ext cx="3418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Pausa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para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Preguntas</a:t>
            </a:r>
            <a:endParaRPr lang="en-US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32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930BB3-5332-D5FF-47B6-7CCAEB669698}"/>
              </a:ext>
            </a:extLst>
          </p:cNvPr>
          <p:cNvSpPr txBox="1"/>
          <p:nvPr/>
        </p:nvSpPr>
        <p:spPr>
          <a:xfrm>
            <a:off x="394232" y="2814381"/>
            <a:ext cx="4237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highlight>
                  <a:srgbClr val="FFFF00"/>
                </a:highlight>
              </a:rPr>
              <a:t>Diferente</a:t>
            </a:r>
            <a:r>
              <a:rPr lang="en-US" sz="2400" i="1" dirty="0">
                <a:highlight>
                  <a:srgbClr val="FFFF00"/>
                </a:highlight>
              </a:rPr>
              <a:t> </a:t>
            </a:r>
            <a:r>
              <a:rPr lang="en-US" sz="2400" i="1" dirty="0" err="1">
                <a:highlight>
                  <a:srgbClr val="FFFF00"/>
                </a:highlight>
              </a:rPr>
              <a:t>tipos</a:t>
            </a:r>
            <a:r>
              <a:rPr lang="en-US" sz="2400" i="1" dirty="0">
                <a:highlight>
                  <a:srgbClr val="FFFF00"/>
                </a:highlight>
              </a:rPr>
              <a:t> de Vivienda </a:t>
            </a:r>
            <a:r>
              <a:rPr lang="en-US" sz="2400" i="1" dirty="0" err="1">
                <a:highlight>
                  <a:srgbClr val="FFFF00"/>
                </a:highlight>
              </a:rPr>
              <a:t>asequibles</a:t>
            </a:r>
            <a:endParaRPr lang="en-US" sz="2400" i="1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7E8967-810C-BBA3-D310-6AAD74D15807}"/>
              </a:ext>
            </a:extLst>
          </p:cNvPr>
          <p:cNvSpPr txBox="1"/>
          <p:nvPr/>
        </p:nvSpPr>
        <p:spPr>
          <a:xfrm>
            <a:off x="5420694" y="459937"/>
            <a:ext cx="36137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/>
              <a:t>Seccion</a:t>
            </a:r>
            <a:r>
              <a:rPr lang="en-US" sz="2400" dirty="0"/>
              <a:t> 8 Voucher </a:t>
            </a:r>
            <a:r>
              <a:rPr lang="en-US" sz="2400" dirty="0" err="1"/>
              <a:t>movil</a:t>
            </a:r>
            <a:r>
              <a:rPr lang="en-US" sz="2400" dirty="0"/>
              <a:t> (El </a:t>
            </a:r>
            <a:r>
              <a:rPr lang="en-US" sz="2400" dirty="0" err="1"/>
              <a:t>Cupon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Vivienda Publica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Vivienda </a:t>
            </a:r>
            <a:r>
              <a:rPr lang="en-US" sz="2400" dirty="0" err="1"/>
              <a:t>Basada</a:t>
            </a:r>
            <a:r>
              <a:rPr lang="en-US" sz="2400" dirty="0"/>
              <a:t> de </a:t>
            </a:r>
            <a:r>
              <a:rPr lang="en-US" sz="2400" dirty="0" err="1"/>
              <a:t>Proyectos</a:t>
            </a:r>
            <a:endParaRPr lang="en-US" sz="2400" dirty="0"/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Vivienda de </a:t>
            </a:r>
            <a:r>
              <a:rPr lang="en-US" sz="2400" dirty="0" err="1"/>
              <a:t>Ingresos</a:t>
            </a:r>
            <a:r>
              <a:rPr lang="en-US" sz="2400" dirty="0"/>
              <a:t> </a:t>
            </a:r>
            <a:r>
              <a:rPr lang="en-US" sz="2400" dirty="0" err="1"/>
              <a:t>Mixtos</a:t>
            </a:r>
            <a:endParaRPr lang="en-US" sz="2400" dirty="0"/>
          </a:p>
          <a:p>
            <a:endParaRPr lang="en-US" dirty="0"/>
          </a:p>
          <a:p>
            <a:endParaRPr lang="en-US" sz="2400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   *</a:t>
            </a:r>
            <a:r>
              <a:rPr lang="en-US" dirty="0" err="1"/>
              <a:t>Cada</a:t>
            </a:r>
            <a:r>
              <a:rPr lang="en-US" dirty="0"/>
              <a:t> Vivienda </a:t>
            </a:r>
            <a:r>
              <a:rPr lang="en-US" dirty="0" err="1"/>
              <a:t>tienen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propia</a:t>
            </a:r>
            <a:r>
              <a:rPr lang="en-US" dirty="0"/>
              <a:t> </a:t>
            </a:r>
            <a:r>
              <a:rPr lang="en-US" dirty="0" err="1"/>
              <a:t>reglas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33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783232-7FD4-20C6-7C7F-CB987CDBD9FA}"/>
              </a:ext>
            </a:extLst>
          </p:cNvPr>
          <p:cNvSpPr txBox="1"/>
          <p:nvPr/>
        </p:nvSpPr>
        <p:spPr>
          <a:xfrm>
            <a:off x="476365" y="1899980"/>
            <a:ext cx="27924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C000"/>
                </a:solidFill>
              </a:rPr>
              <a:t>Seccion</a:t>
            </a:r>
            <a:r>
              <a:rPr lang="en-US" sz="4000" dirty="0">
                <a:solidFill>
                  <a:srgbClr val="FFC000"/>
                </a:solidFill>
              </a:rPr>
              <a:t> 8</a:t>
            </a:r>
          </a:p>
          <a:p>
            <a:endParaRPr lang="en-US" dirty="0"/>
          </a:p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</a:rPr>
              <a:t>V</a:t>
            </a:r>
            <a:r>
              <a:rPr lang="en-US" sz="3200" i="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</a:rPr>
              <a:t>ale </a:t>
            </a:r>
            <a:r>
              <a:rPr lang="en-US" sz="3200" i="0" dirty="0" err="1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</a:rPr>
              <a:t>móvil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29034C-3DC5-4150-3F7C-7B6A381C3362}"/>
              </a:ext>
            </a:extLst>
          </p:cNvPr>
          <p:cNvSpPr txBox="1"/>
          <p:nvPr/>
        </p:nvSpPr>
        <p:spPr>
          <a:xfrm>
            <a:off x="3186711" y="1494798"/>
            <a:ext cx="52016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Como un “</a:t>
            </a:r>
            <a:r>
              <a:rPr lang="en-US" dirty="0" err="1"/>
              <a:t>Cupon</a:t>
            </a:r>
            <a:r>
              <a:rPr lang="en-US" dirty="0"/>
              <a:t>”,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alquilar</a:t>
            </a:r>
            <a:r>
              <a:rPr lang="en-US" dirty="0"/>
              <a:t> un </a:t>
            </a:r>
            <a:r>
              <a:rPr lang="en-US" dirty="0" err="1"/>
              <a:t>apartamento</a:t>
            </a:r>
            <a:r>
              <a:rPr lang="en-US" dirty="0"/>
              <a:t> a </a:t>
            </a:r>
            <a:r>
              <a:rPr lang="en-US" dirty="0" err="1"/>
              <a:t>precio</a:t>
            </a:r>
            <a:r>
              <a:rPr lang="en-US" dirty="0"/>
              <a:t> de mercado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Renta</a:t>
            </a:r>
            <a:r>
              <a:rPr lang="en-US" dirty="0"/>
              <a:t> = 30% de </a:t>
            </a:r>
            <a:r>
              <a:rPr lang="en-US" dirty="0" err="1"/>
              <a:t>ingreso</a:t>
            </a:r>
            <a:r>
              <a:rPr lang="en-US" dirty="0"/>
              <a:t> </a:t>
            </a:r>
            <a:r>
              <a:rPr lang="en-US" dirty="0" err="1"/>
              <a:t>mensual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mudarse</a:t>
            </a:r>
            <a:r>
              <a:rPr lang="en-US" dirty="0"/>
              <a:t> de un </a:t>
            </a:r>
            <a:r>
              <a:rPr lang="en-US" dirty="0" err="1"/>
              <a:t>apartamento</a:t>
            </a:r>
            <a:r>
              <a:rPr lang="en-US" dirty="0"/>
              <a:t> al </a:t>
            </a:r>
            <a:r>
              <a:rPr lang="en-US" dirty="0" err="1"/>
              <a:t>siguiente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Vale de </a:t>
            </a:r>
            <a:r>
              <a:rPr lang="en-US" dirty="0" err="1"/>
              <a:t>estado</a:t>
            </a:r>
            <a:r>
              <a:rPr lang="en-US" dirty="0"/>
              <a:t>: MRVP, AHVP</a:t>
            </a:r>
          </a:p>
          <a:p>
            <a:pPr marL="285750" indent="-285750">
              <a:buFontTx/>
              <a:buChar char="-"/>
            </a:pPr>
            <a:r>
              <a:rPr lang="en-US" dirty="0"/>
              <a:t> </a:t>
            </a:r>
            <a:r>
              <a:rPr lang="en-US" dirty="0" err="1"/>
              <a:t>Aplique</a:t>
            </a:r>
            <a:r>
              <a:rPr lang="en-US" dirty="0"/>
              <a:t> </a:t>
            </a:r>
            <a:r>
              <a:rPr lang="en-US" dirty="0" err="1"/>
              <a:t>directamente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oficina</a:t>
            </a:r>
            <a:r>
              <a:rPr lang="en-US" dirty="0"/>
              <a:t> local de Vivienda</a:t>
            </a:r>
          </a:p>
          <a:p>
            <a:pPr marL="285750" indent="-285750">
              <a:buFontTx/>
              <a:buChar char="-"/>
            </a:pPr>
            <a:r>
              <a:rPr lang="en-US" dirty="0"/>
              <a:t>Puede </a:t>
            </a:r>
            <a:r>
              <a:rPr lang="en-US" dirty="0" err="1"/>
              <a:t>vivir</a:t>
            </a:r>
            <a:r>
              <a:rPr lang="en-US" dirty="0"/>
              <a:t> </a:t>
            </a:r>
            <a:r>
              <a:rPr lang="en-US" dirty="0" err="1"/>
              <a:t>donde</a:t>
            </a:r>
            <a:r>
              <a:rPr lang="en-US" dirty="0"/>
              <a:t> sea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estado</a:t>
            </a:r>
            <a:r>
              <a:rPr lang="en-US" dirty="0"/>
              <a:t> de Massachusetts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Voucher Federal: HCVP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Aplique</a:t>
            </a:r>
            <a:r>
              <a:rPr lang="en-US" dirty="0"/>
              <a:t> con Metro Boston o </a:t>
            </a:r>
            <a:r>
              <a:rPr lang="en-US" dirty="0" err="1"/>
              <a:t>Autoridad</a:t>
            </a:r>
            <a:r>
              <a:rPr lang="en-US" dirty="0"/>
              <a:t> </a:t>
            </a:r>
            <a:r>
              <a:rPr lang="en-US" dirty="0" err="1"/>
              <a:t>Regioal</a:t>
            </a:r>
            <a:r>
              <a:rPr lang="en-US" dirty="0"/>
              <a:t> de Vivienda </a:t>
            </a:r>
          </a:p>
          <a:p>
            <a:pPr marL="285750" indent="-285750">
              <a:buFontTx/>
              <a:buChar char="-"/>
            </a:pPr>
            <a:r>
              <a:rPr lang="en-US" dirty="0"/>
              <a:t>Puede </a:t>
            </a:r>
            <a:r>
              <a:rPr lang="en-US" dirty="0" err="1"/>
              <a:t>vivir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lugar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Estado Unidos</a:t>
            </a:r>
          </a:p>
        </p:txBody>
      </p:sp>
    </p:spTree>
    <p:extLst>
      <p:ext uri="{BB962C8B-B14F-4D97-AF65-F5344CB8AC3E}">
        <p14:creationId xmlns:p14="http://schemas.microsoft.com/office/powerpoint/2010/main" val="122858517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2304</TotalTime>
  <Words>1228</Words>
  <Application>Microsoft Office PowerPoint</Application>
  <PresentationFormat>Widescreen</PresentationFormat>
  <Paragraphs>200</Paragraphs>
  <Slides>31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Aptos</vt:lpstr>
      <vt:lpstr>Arial</vt:lpstr>
      <vt:lpstr>Avenir Next LT Pro Demi</vt:lpstr>
      <vt:lpstr>inherit</vt:lpstr>
      <vt:lpstr>Roboto</vt:lpstr>
      <vt:lpstr>Trebuchet MS</vt:lpstr>
      <vt:lpstr>Wingdings 3</vt:lpstr>
      <vt:lpstr>Facet</vt:lpstr>
      <vt:lpstr>Encontrar viviendas asequibles en Boston  </vt:lpstr>
      <vt:lpstr>Viviendas asequibles  </vt:lpstr>
      <vt:lpstr>Dos cosas para recordar… </vt:lpstr>
      <vt:lpstr>Encontrando Vivienda en Boston:  - El Alquiler del mercado es el costo promedio de alquiler en un vecindario alrededor de Boston  - Segun el Boston Globe, el alquiler promedio de una habitacion en Boston es de 2,720 y  sigue aumentado constantemente desde 2010 </vt:lpstr>
      <vt:lpstr>Ciudades clasificadas por apartamento de un dormitorio: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Encontrar viviendas asequibles en Boston</dc:title>
  <dc:creator>Franklin Pineda-Lopez</dc:creator>
  <cp:lastModifiedBy>Julie Tamayo</cp:lastModifiedBy>
  <cp:revision>4</cp:revision>
  <dcterms:created xsi:type="dcterms:W3CDTF">2024-03-21T17:08:08Z</dcterms:created>
  <dcterms:modified xsi:type="dcterms:W3CDTF">2025-09-05T20:50:23Z</dcterms:modified>
</cp:coreProperties>
</file>